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2" r:id="rId9"/>
    <p:sldId id="287" r:id="rId10"/>
    <p:sldId id="295" r:id="rId11"/>
    <p:sldId id="296" r:id="rId12"/>
    <p:sldId id="288" r:id="rId13"/>
    <p:sldId id="289" r:id="rId14"/>
    <p:sldId id="290" r:id="rId15"/>
    <p:sldId id="291" r:id="rId16"/>
    <p:sldId id="292" r:id="rId17"/>
    <p:sldId id="263" r:id="rId18"/>
    <p:sldId id="264" r:id="rId19"/>
    <p:sldId id="265" r:id="rId20"/>
    <p:sldId id="268" r:id="rId21"/>
    <p:sldId id="269" r:id="rId22"/>
    <p:sldId id="270" r:id="rId23"/>
    <p:sldId id="271" r:id="rId24"/>
    <p:sldId id="272" r:id="rId25"/>
    <p:sldId id="273" r:id="rId26"/>
    <p:sldId id="294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>
        <p:scale>
          <a:sx n="60" d="100"/>
          <a:sy n="60" d="100"/>
        </p:scale>
        <p:origin x="-1452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BBF7-A240-4837-95B3-A50445A0D6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A499-4BD3-4987-9546-A7C85B0D8E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597F-7EDD-4CD0-8125-3646D0B398C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92B46-52BC-46F7-A736-83AF8593DC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381E8-811E-4889-8FAB-C6C8181361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46DE-F199-4FD8-A362-42EA70AFCEF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F9B40-6A56-4325-AAD9-D2E7AB3309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8FF1-C6B7-43D8-86E4-BF25C74748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3BD2-6487-4421-8908-26916D8A3A7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716A-EBE5-4C16-BB99-C0572B0730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4585-0BF8-4EEB-A515-10365492BA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931E1C-9D55-44DE-9142-924DC50A623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463344"/>
            <a:ext cx="742955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работы воспитателя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ДОУ № 124 г. Липецка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Черноус Н.Н.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у детей умений свободного пользования материалами для создания предметных образов на занятиях по художественно-эстетическому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DCIM\101MSDCF\DSC07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MSDCF\DSC072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7150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CIM\101MSDCF\DSC072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6286526" cy="6858000"/>
          </a:xfrm>
          <a:prstGeom prst="rect">
            <a:avLst/>
          </a:prstGeom>
          <a:noFill/>
        </p:spPr>
      </p:pic>
      <p:pic>
        <p:nvPicPr>
          <p:cNvPr id="11267" name="Picture 3" descr="F:\DCIM\101MSDCF\DSC072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F:\DCIM\101MSDCF\DSC072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DCIM\101MSDCF\DSC072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DCIM\101MSDCF\DSC072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DCIM\101MSDCF\DSC072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DCIM\101MSDCF\DSC072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43042" y="3023810"/>
            <a:ext cx="642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7" name="Picture 3" descr="F:\DCIM\101MSDCF\DSC073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9293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1MSDCF\DSC073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9293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1MSDCF\DSC072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263"/>
            <a:ext cx="7429552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Задачи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1.Вовлечение детей в творчески организованный процесс образного познания мира, через систему занятий по аппликации.</a:t>
            </a:r>
          </a:p>
          <a:p>
            <a:r>
              <a:rPr lang="ru-RU" sz="2400" dirty="0" smtClean="0"/>
              <a:t>2.Развитие творческих способностей воспитанников, через осуществление свободного выбора материалов для создания предметного образа.</a:t>
            </a:r>
          </a:p>
          <a:p>
            <a:endParaRPr lang="ru-RU" sz="2400" dirty="0" smtClean="0"/>
          </a:p>
          <a:p>
            <a:pPr eaLnBrk="0" hangingPunct="0"/>
            <a:r>
              <a:rPr lang="ru-RU" sz="2400" b="1" dirty="0" smtClean="0"/>
              <a:t>Новизна: </a:t>
            </a:r>
            <a:r>
              <a:rPr lang="ru-RU" sz="2400" dirty="0" smtClean="0"/>
              <a:t>использование объёмной аппликации в коллективных работах детей, когда нетрадиционные виды аппликации через сочетание множества материалов и приёмов в различных комбинациях дают положительный результат, позволяя решать разнообразные задачи.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1MSDCF\DSC072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1MSDCF\DSC072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1MSDCF\DSC072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1MSDCF\DSC072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101MSDCF\DSC072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01MSDCF\DSC072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48" y="-94334"/>
            <a:ext cx="821537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/>
              <a:t>Тема: «</a:t>
            </a:r>
            <a:r>
              <a:rPr lang="ru-RU" sz="2400" dirty="0" smtClean="0"/>
              <a:t>Живи, ёлочка</a:t>
            </a:r>
            <a:r>
              <a:rPr lang="ru-RU" sz="2400" b="1" dirty="0" smtClean="0"/>
              <a:t>»</a:t>
            </a:r>
          </a:p>
          <a:p>
            <a:pPr algn="ctr"/>
            <a:endParaRPr lang="ru-RU" sz="2400" dirty="0" smtClean="0"/>
          </a:p>
          <a:p>
            <a:r>
              <a:rPr lang="ru-RU" b="1" dirty="0" smtClean="0"/>
              <a:t> Цель занятия:</a:t>
            </a:r>
            <a:r>
              <a:rPr lang="ru-RU" dirty="0" smtClean="0"/>
              <a:t> организовать самостоятельную деятельность детей в работе с художественными материалами для реализации творческих замыслов в ходе создания предметного образа.</a:t>
            </a:r>
          </a:p>
          <a:p>
            <a:r>
              <a:rPr lang="ru-RU" b="1" dirty="0" smtClean="0"/>
              <a:t>Образовательные задачи:</a:t>
            </a:r>
            <a:endParaRPr lang="ru-RU" dirty="0" smtClean="0"/>
          </a:p>
          <a:p>
            <a:pPr lvl="0"/>
            <a:r>
              <a:rPr lang="ru-RU" dirty="0" smtClean="0"/>
              <a:t>Обучение детей новому способу изготовления объемной модели - вырезыванию спирали из заготовки в форме круга</a:t>
            </a:r>
          </a:p>
          <a:p>
            <a:pPr lvl="0"/>
            <a:r>
              <a:rPr lang="ru-RU" dirty="0" smtClean="0"/>
              <a:t>Сформировать представление о хвойном лесе как природном объекте</a:t>
            </a:r>
          </a:p>
          <a:p>
            <a:pPr lvl="0"/>
            <a:r>
              <a:rPr lang="ru-RU" dirty="0" smtClean="0"/>
              <a:t>Расширять словарный запас детей, продолжать обучать связной речи </a:t>
            </a:r>
          </a:p>
          <a:p>
            <a:r>
              <a:rPr lang="ru-RU" b="1" dirty="0" smtClean="0"/>
              <a:t>Развивающие задачи:</a:t>
            </a:r>
            <a:endParaRPr lang="ru-RU" dirty="0" smtClean="0"/>
          </a:p>
          <a:p>
            <a:pPr lvl="0"/>
            <a:r>
              <a:rPr lang="ru-RU" dirty="0" smtClean="0"/>
              <a:t>Способствовать развитию творческих способностей детей, через осуществление свободного выбора материалов для воплощения предметного образа.</a:t>
            </a:r>
          </a:p>
          <a:p>
            <a:pPr lvl="0"/>
            <a:r>
              <a:rPr lang="ru-RU" dirty="0" smtClean="0"/>
              <a:t>Совершенствовать навыки самостоятельной деятельности детей, используя разнообразные материалы для создания предметного образа.</a:t>
            </a:r>
          </a:p>
          <a:p>
            <a:pPr lvl="0"/>
            <a:r>
              <a:rPr lang="ru-RU" dirty="0" smtClean="0"/>
              <a:t>Развитие мелкой моторики.</a:t>
            </a:r>
          </a:p>
          <a:p>
            <a:r>
              <a:rPr lang="ru-RU" b="1" dirty="0" smtClean="0"/>
              <a:t>Воспитательные задачи:</a:t>
            </a:r>
            <a:endParaRPr lang="ru-RU" dirty="0" smtClean="0"/>
          </a:p>
          <a:p>
            <a:pPr lvl="0"/>
            <a:r>
              <a:rPr lang="ru-RU" dirty="0" smtClean="0"/>
              <a:t>Воспитывать экологическое мировоззрение.</a:t>
            </a:r>
          </a:p>
          <a:p>
            <a:pPr lvl="0"/>
            <a:r>
              <a:rPr lang="ru-RU" dirty="0" smtClean="0"/>
              <a:t>Продолжать формировать умение работать в коллективе,  оказывать помощь друг другу.</a:t>
            </a:r>
          </a:p>
          <a:p>
            <a:pPr lvl="0"/>
            <a:r>
              <a:rPr lang="ru-RU" dirty="0" smtClean="0"/>
              <a:t>Воспитывать самостоятельность, умение активно и творчески применять  ранее усвоенные способы выполнения аппликации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285728"/>
            <a:ext cx="721523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занятия продуктивными видами деятельности, развивают </a:t>
            </a:r>
          </a:p>
          <a:p>
            <a:r>
              <a:rPr lang="ru-RU" sz="4000" dirty="0" smtClean="0"/>
              <a:t>память и внимание, </a:t>
            </a:r>
          </a:p>
          <a:p>
            <a:r>
              <a:rPr lang="ru-RU" sz="4000" dirty="0" smtClean="0"/>
              <a:t>речь и мелкую моторику, приручая ребенка думать и анализировать, </a:t>
            </a:r>
          </a:p>
          <a:p>
            <a:r>
              <a:rPr lang="ru-RU" sz="4000" dirty="0" smtClean="0"/>
              <a:t>соизмерять и сравнивать, сочинять и воображать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14414" y="170522"/>
            <a:ext cx="72866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обучающий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непосредственное обучение детей основам изображения; освоение технических приемов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закрепляющий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приёмов работы, материалов и оборудования в соответствии с решением творческой задачи.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 этап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самостоятельная деятельность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детей в работе с художественными материалами и реализация творческих замыслов.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стимуляция творческой деятельности детей за счёт свободного выбора художественных материалов и оборудования.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214422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Работа ведётся соответствии с образовательной программой ДОУ, которая предусматривает комплексно-тематическое планирование, что  определяет недельное «погружение» детей в одну тему. 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8581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Структура занятия:</a:t>
            </a:r>
          </a:p>
          <a:p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Организация обследования объекта изображения</a:t>
            </a:r>
          </a:p>
          <a:p>
            <a:pPr marL="342900" indent="-342900"/>
            <a:endParaRPr lang="ru-RU" sz="3200" dirty="0" smtClean="0"/>
          </a:p>
          <a:p>
            <a:pPr marL="342900" indent="-342900"/>
            <a:r>
              <a:rPr lang="ru-RU" sz="3200" dirty="0" smtClean="0"/>
              <a:t>2. Показ способов действия</a:t>
            </a:r>
          </a:p>
          <a:p>
            <a:pPr marL="342900" indent="-342900"/>
            <a:endParaRPr lang="ru-RU" sz="3200" dirty="0" smtClean="0"/>
          </a:p>
          <a:p>
            <a:pPr marL="342900" indent="-342900"/>
            <a:r>
              <a:rPr lang="ru-RU" sz="3200" dirty="0" smtClean="0"/>
              <a:t>3. Выполнение работы (планирование, практическая деятельность)</a:t>
            </a:r>
          </a:p>
          <a:p>
            <a:pPr marL="342900" indent="-342900"/>
            <a:endParaRPr lang="ru-RU" sz="3200" dirty="0" smtClean="0"/>
          </a:p>
          <a:p>
            <a:pPr marL="342900" indent="-342900"/>
            <a:r>
              <a:rPr lang="ru-RU" sz="3200" dirty="0" smtClean="0"/>
              <a:t>4. Анализ деятельности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286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Педагогические условия:</a:t>
            </a:r>
          </a:p>
          <a:p>
            <a:endParaRPr lang="ru-RU" sz="3200" dirty="0" smtClean="0"/>
          </a:p>
          <a:p>
            <a:pPr marL="342900" indent="-342900"/>
            <a:r>
              <a:rPr lang="ru-RU" sz="3200" dirty="0" smtClean="0"/>
              <a:t>1. </a:t>
            </a:r>
            <a:r>
              <a:rPr lang="ru-RU" sz="2800" dirty="0" smtClean="0"/>
              <a:t>Развивающая предметно-пространственная среда </a:t>
            </a:r>
            <a:r>
              <a:rPr lang="ru-RU" sz="2000" i="1" dirty="0" smtClean="0"/>
              <a:t>(обеспечение свободного доступа детей к материалам для творчества)</a:t>
            </a:r>
          </a:p>
          <a:p>
            <a:pPr marL="342900" indent="-342900"/>
            <a:r>
              <a:rPr lang="ru-RU" sz="3200" dirty="0" smtClean="0"/>
              <a:t>2</a:t>
            </a:r>
            <a:r>
              <a:rPr lang="ru-RU" sz="2800" dirty="0" smtClean="0"/>
              <a:t>. Организация праздников, развлечений, спектаклей и т.д. (</a:t>
            </a:r>
            <a:r>
              <a:rPr lang="ru-RU" sz="2000" i="1" dirty="0" smtClean="0"/>
              <a:t>обогащение художественными впечатлениями)</a:t>
            </a:r>
            <a:endParaRPr lang="ru-RU" sz="2000" dirty="0" smtClean="0"/>
          </a:p>
          <a:p>
            <a:pPr marL="342900" indent="-342900"/>
            <a:r>
              <a:rPr lang="ru-RU" sz="2800" dirty="0" smtClean="0"/>
              <a:t>3. Организация образовательной деятельности (</a:t>
            </a:r>
            <a:r>
              <a:rPr lang="ru-RU" sz="2000" dirty="0" smtClean="0"/>
              <a:t>реализация индивидуального подхода)</a:t>
            </a:r>
            <a:r>
              <a:rPr lang="ru-RU" sz="2800" dirty="0" smtClean="0"/>
              <a:t> </a:t>
            </a:r>
          </a:p>
          <a:p>
            <a:pPr marL="342900" indent="-342900"/>
            <a:r>
              <a:rPr lang="ru-RU" sz="2800" dirty="0" smtClean="0"/>
              <a:t>4. Сотрудничество с родителями (</a:t>
            </a:r>
            <a:r>
              <a:rPr lang="ru-RU" sz="2000" i="1" dirty="0" smtClean="0"/>
              <a:t>формирование интереса к самостоятельной художественно-творческой деятельности)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71604" y="857232"/>
            <a:ext cx="65722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Наряду с выполнением индивидуальных работ большое внимание уделяется коллективным работам, общий результат которых всегда богаче по содержанию и красочнее по цветовому решению.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DCIM\101MSDCF\DSC072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vetnye-karandashi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Cvetnye-karandashi</Template>
  <TotalTime>438</TotalTime>
  <Words>328</Words>
  <Application>Microsoft Office PowerPoint</Application>
  <PresentationFormat>Экран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Cvetnye-karandashi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Департамент Образования города Липецка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Genrih</cp:lastModifiedBy>
  <cp:revision>46</cp:revision>
  <dcterms:created xsi:type="dcterms:W3CDTF">2015-12-10T12:19:55Z</dcterms:created>
  <dcterms:modified xsi:type="dcterms:W3CDTF">2015-12-22T06:42:20Z</dcterms:modified>
</cp:coreProperties>
</file>