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60" r:id="rId3"/>
    <p:sldId id="258" r:id="rId4"/>
    <p:sldId id="261" r:id="rId5"/>
    <p:sldId id="262" r:id="rId6"/>
    <p:sldId id="263" r:id="rId7"/>
    <p:sldId id="270" r:id="rId8"/>
    <p:sldId id="264" r:id="rId9"/>
    <p:sldId id="268" r:id="rId10"/>
    <p:sldId id="266" r:id="rId11"/>
    <p:sldId id="269" r:id="rId12"/>
    <p:sldId id="271" r:id="rId13"/>
    <p:sldId id="272" r:id="rId14"/>
    <p:sldId id="273" r:id="rId15"/>
    <p:sldId id="267" r:id="rId16"/>
  </p:sldIdLst>
  <p:sldSz cx="12241213" cy="6840538"/>
  <p:notesSz cx="6858000" cy="9144000"/>
  <p:defaultTextStyle>
    <a:defPPr>
      <a:defRPr lang="ru-RU"/>
    </a:defPPr>
    <a:lvl1pPr marL="0" algn="l" defTabSz="122115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579" algn="l" defTabSz="122115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1157" algn="l" defTabSz="122115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1736" algn="l" defTabSz="122115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2315" algn="l" defTabSz="122115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2894" algn="l" defTabSz="122115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3472" algn="l" defTabSz="122115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4051" algn="l" defTabSz="122115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4630" algn="l" defTabSz="122115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55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00"/>
    <a:srgbClr val="00FFCC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05" autoAdjust="0"/>
    <p:restoredTop sz="90935" autoAdjust="0"/>
  </p:normalViewPr>
  <p:slideViewPr>
    <p:cSldViewPr>
      <p:cViewPr>
        <p:scale>
          <a:sx n="60" d="100"/>
          <a:sy n="60" d="100"/>
        </p:scale>
        <p:origin x="-192" y="-422"/>
      </p:cViewPr>
      <p:guideLst>
        <p:guide orient="horz" pos="2155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5DE31-E605-4B3E-8ECF-A2960C32B628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61950" y="685800"/>
            <a:ext cx="61341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CBAE3-E11D-461C-9A9D-12AC48C3DA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8907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115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0579" algn="l" defTabSz="122115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1157" algn="l" defTabSz="122115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31736" algn="l" defTabSz="122115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42315" algn="l" defTabSz="122115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52894" algn="l" defTabSz="122115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63472" algn="l" defTabSz="122115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74051" algn="l" defTabSz="122115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84630" algn="l" defTabSz="122115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ACBAE3-E11D-461C-9A9D-12AC48C3DA4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8601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CBAE3-E11D-461C-9A9D-12AC48C3DA4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1807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CBAE3-E11D-461C-9A9D-12AC48C3DA4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3307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CBAE3-E11D-461C-9A9D-12AC48C3DA4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4452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CBAE3-E11D-461C-9A9D-12AC48C3DA4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0260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i="1" dirty="0"/>
              <a:t>Потерялся эффект, добавьте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CBAE3-E11D-461C-9A9D-12AC48C3DA4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049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CBAE3-E11D-461C-9A9D-12AC48C3DA4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0333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CBAE3-E11D-461C-9A9D-12AC48C3DA4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625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CBAE3-E11D-461C-9A9D-12AC48C3DA4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7748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CBAE3-E11D-461C-9A9D-12AC48C3DA4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774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8092" y="2125001"/>
            <a:ext cx="10405031" cy="146628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6182" y="3876305"/>
            <a:ext cx="8568850" cy="174813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0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1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1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2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3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4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E5A1-7306-42CE-A674-07289B189E4A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494A-C758-4FF8-A976-544A2257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2043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E5A1-7306-42CE-A674-07289B189E4A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494A-C758-4FF8-A976-544A2257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0928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74880" y="273939"/>
            <a:ext cx="2754273" cy="583662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2061" y="273939"/>
            <a:ext cx="8058799" cy="583662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E5A1-7306-42CE-A674-07289B189E4A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494A-C758-4FF8-A976-544A2257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9597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2"/>
            <a:ext cx="12241213" cy="6840538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ru-RU" noProof="0" dirty="0"/>
              <a:t>Рис.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4104652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E5A1-7306-42CE-A674-07289B189E4A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494A-C758-4FF8-A976-544A2257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135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971" y="4395681"/>
            <a:ext cx="10405031" cy="1358606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6971" y="2899313"/>
            <a:ext cx="10405031" cy="1496366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61057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11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317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423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528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634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740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846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E5A1-7306-42CE-A674-07289B189E4A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494A-C758-4FF8-A976-544A2257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9378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2061" y="1596127"/>
            <a:ext cx="5406535" cy="4514439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22617" y="1596127"/>
            <a:ext cx="5406535" cy="4514439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E5A1-7306-42CE-A674-07289B189E4A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494A-C758-4FF8-A976-544A2257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342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062" y="1531205"/>
            <a:ext cx="5408661" cy="63813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579" indent="0">
              <a:buNone/>
              <a:defRPr sz="2600" b="1"/>
            </a:lvl2pPr>
            <a:lvl3pPr marL="1221157" indent="0">
              <a:buNone/>
              <a:defRPr sz="2400" b="1"/>
            </a:lvl3pPr>
            <a:lvl4pPr marL="1831736" indent="0">
              <a:buNone/>
              <a:defRPr sz="2100" b="1"/>
            </a:lvl4pPr>
            <a:lvl5pPr marL="2442315" indent="0">
              <a:buNone/>
              <a:defRPr sz="2100" b="1"/>
            </a:lvl5pPr>
            <a:lvl6pPr marL="3052894" indent="0">
              <a:buNone/>
              <a:defRPr sz="2100" b="1"/>
            </a:lvl6pPr>
            <a:lvl7pPr marL="3663472" indent="0">
              <a:buNone/>
              <a:defRPr sz="2100" b="1"/>
            </a:lvl7pPr>
            <a:lvl8pPr marL="4274051" indent="0">
              <a:buNone/>
              <a:defRPr sz="2100" b="1"/>
            </a:lvl8pPr>
            <a:lvl9pPr marL="4884630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2062" y="2169337"/>
            <a:ext cx="5408661" cy="3941227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18369" y="1531205"/>
            <a:ext cx="5410786" cy="63813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579" indent="0">
              <a:buNone/>
              <a:defRPr sz="2600" b="1"/>
            </a:lvl2pPr>
            <a:lvl3pPr marL="1221157" indent="0">
              <a:buNone/>
              <a:defRPr sz="2400" b="1"/>
            </a:lvl3pPr>
            <a:lvl4pPr marL="1831736" indent="0">
              <a:buNone/>
              <a:defRPr sz="2100" b="1"/>
            </a:lvl4pPr>
            <a:lvl5pPr marL="2442315" indent="0">
              <a:buNone/>
              <a:defRPr sz="2100" b="1"/>
            </a:lvl5pPr>
            <a:lvl6pPr marL="3052894" indent="0">
              <a:buNone/>
              <a:defRPr sz="2100" b="1"/>
            </a:lvl6pPr>
            <a:lvl7pPr marL="3663472" indent="0">
              <a:buNone/>
              <a:defRPr sz="2100" b="1"/>
            </a:lvl7pPr>
            <a:lvl8pPr marL="4274051" indent="0">
              <a:buNone/>
              <a:defRPr sz="2100" b="1"/>
            </a:lvl8pPr>
            <a:lvl9pPr marL="4884630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8369" y="2169337"/>
            <a:ext cx="5410786" cy="3941227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E5A1-7306-42CE-A674-07289B189E4A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494A-C758-4FF8-A976-544A2257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8598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E5A1-7306-42CE-A674-07289B189E4A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494A-C758-4FF8-A976-544A2257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17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E5A1-7306-42CE-A674-07289B189E4A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494A-C758-4FF8-A976-544A2257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3735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064" y="272353"/>
            <a:ext cx="4027274" cy="1159092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5974" y="272356"/>
            <a:ext cx="6843178" cy="5838210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2064" y="1431448"/>
            <a:ext cx="4027274" cy="4679118"/>
          </a:xfrm>
        </p:spPr>
        <p:txBody>
          <a:bodyPr/>
          <a:lstStyle>
            <a:lvl1pPr marL="0" indent="0">
              <a:buNone/>
              <a:defRPr sz="1900"/>
            </a:lvl1pPr>
            <a:lvl2pPr marL="610579" indent="0">
              <a:buNone/>
              <a:defRPr sz="1600"/>
            </a:lvl2pPr>
            <a:lvl3pPr marL="1221157" indent="0">
              <a:buNone/>
              <a:defRPr sz="1400"/>
            </a:lvl3pPr>
            <a:lvl4pPr marL="1831736" indent="0">
              <a:buNone/>
              <a:defRPr sz="1200"/>
            </a:lvl4pPr>
            <a:lvl5pPr marL="2442315" indent="0">
              <a:buNone/>
              <a:defRPr sz="1200"/>
            </a:lvl5pPr>
            <a:lvl6pPr marL="3052894" indent="0">
              <a:buNone/>
              <a:defRPr sz="1200"/>
            </a:lvl6pPr>
            <a:lvl7pPr marL="3663472" indent="0">
              <a:buNone/>
              <a:defRPr sz="1200"/>
            </a:lvl7pPr>
            <a:lvl8pPr marL="4274051" indent="0">
              <a:buNone/>
              <a:defRPr sz="1200"/>
            </a:lvl8pPr>
            <a:lvl9pPr marL="488463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E5A1-7306-42CE-A674-07289B189E4A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494A-C758-4FF8-A976-544A2257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352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9363" y="4788376"/>
            <a:ext cx="7344728" cy="565296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9363" y="611214"/>
            <a:ext cx="7344728" cy="4104323"/>
          </a:xfrm>
        </p:spPr>
        <p:txBody>
          <a:bodyPr/>
          <a:lstStyle>
            <a:lvl1pPr marL="0" indent="0">
              <a:buNone/>
              <a:defRPr sz="4200"/>
            </a:lvl1pPr>
            <a:lvl2pPr marL="610579" indent="0">
              <a:buNone/>
              <a:defRPr sz="3700"/>
            </a:lvl2pPr>
            <a:lvl3pPr marL="1221157" indent="0">
              <a:buNone/>
              <a:defRPr sz="3200"/>
            </a:lvl3pPr>
            <a:lvl4pPr marL="1831736" indent="0">
              <a:buNone/>
              <a:defRPr sz="2600"/>
            </a:lvl4pPr>
            <a:lvl5pPr marL="2442315" indent="0">
              <a:buNone/>
              <a:defRPr sz="2600"/>
            </a:lvl5pPr>
            <a:lvl6pPr marL="3052894" indent="0">
              <a:buNone/>
              <a:defRPr sz="2600"/>
            </a:lvl6pPr>
            <a:lvl7pPr marL="3663472" indent="0">
              <a:buNone/>
              <a:defRPr sz="2600"/>
            </a:lvl7pPr>
            <a:lvl8pPr marL="4274051" indent="0">
              <a:buNone/>
              <a:defRPr sz="2600"/>
            </a:lvl8pPr>
            <a:lvl9pPr marL="4884630" indent="0">
              <a:buNone/>
              <a:defRPr sz="2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9363" y="5353671"/>
            <a:ext cx="7344728" cy="802814"/>
          </a:xfrm>
        </p:spPr>
        <p:txBody>
          <a:bodyPr/>
          <a:lstStyle>
            <a:lvl1pPr marL="0" indent="0">
              <a:buNone/>
              <a:defRPr sz="1900"/>
            </a:lvl1pPr>
            <a:lvl2pPr marL="610579" indent="0">
              <a:buNone/>
              <a:defRPr sz="1600"/>
            </a:lvl2pPr>
            <a:lvl3pPr marL="1221157" indent="0">
              <a:buNone/>
              <a:defRPr sz="1400"/>
            </a:lvl3pPr>
            <a:lvl4pPr marL="1831736" indent="0">
              <a:buNone/>
              <a:defRPr sz="1200"/>
            </a:lvl4pPr>
            <a:lvl5pPr marL="2442315" indent="0">
              <a:buNone/>
              <a:defRPr sz="1200"/>
            </a:lvl5pPr>
            <a:lvl6pPr marL="3052894" indent="0">
              <a:buNone/>
              <a:defRPr sz="1200"/>
            </a:lvl6pPr>
            <a:lvl7pPr marL="3663472" indent="0">
              <a:buNone/>
              <a:defRPr sz="1200"/>
            </a:lvl7pPr>
            <a:lvl8pPr marL="4274051" indent="0">
              <a:buNone/>
              <a:defRPr sz="1200"/>
            </a:lvl8pPr>
            <a:lvl9pPr marL="4884630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5E5A1-7306-42CE-A674-07289B189E4A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4494A-C758-4FF8-A976-544A2257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520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061" y="273939"/>
            <a:ext cx="11017092" cy="1140089"/>
          </a:xfrm>
          <a:prstGeom prst="rect">
            <a:avLst/>
          </a:prstGeom>
        </p:spPr>
        <p:txBody>
          <a:bodyPr vert="horz" lIns="122115" tIns="61058" rIns="122115" bIns="6105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2061" y="1596127"/>
            <a:ext cx="11017092" cy="4514439"/>
          </a:xfrm>
          <a:prstGeom prst="rect">
            <a:avLst/>
          </a:prstGeom>
        </p:spPr>
        <p:txBody>
          <a:bodyPr vert="horz" lIns="122115" tIns="61058" rIns="122115" bIns="6105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2061" y="6340166"/>
            <a:ext cx="2856283" cy="364196"/>
          </a:xfrm>
          <a:prstGeom prst="rect">
            <a:avLst/>
          </a:prstGeom>
        </p:spPr>
        <p:txBody>
          <a:bodyPr vert="horz" lIns="122115" tIns="61058" rIns="122115" bIns="610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5E5A1-7306-42CE-A674-07289B189E4A}" type="datetimeFigureOut">
              <a:rPr lang="ru-RU" smtClean="0"/>
              <a:pPr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82415" y="6340166"/>
            <a:ext cx="3876384" cy="364196"/>
          </a:xfrm>
          <a:prstGeom prst="rect">
            <a:avLst/>
          </a:prstGeom>
        </p:spPr>
        <p:txBody>
          <a:bodyPr vert="horz" lIns="122115" tIns="61058" rIns="122115" bIns="610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72869" y="6340166"/>
            <a:ext cx="2856283" cy="364196"/>
          </a:xfrm>
          <a:prstGeom prst="rect">
            <a:avLst/>
          </a:prstGeom>
        </p:spPr>
        <p:txBody>
          <a:bodyPr vert="horz" lIns="122115" tIns="61058" rIns="122115" bIns="610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494A-C758-4FF8-A976-544A2257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346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221157" rtl="0" eaLnBrk="1" latinLnBrk="0" hangingPunct="1"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934" indent="-457934" algn="l" defTabSz="1221157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92190" indent="-381612" algn="l" defTabSz="1221157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6447" indent="-305289" algn="l" defTabSz="122115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7025" indent="-305289" algn="l" defTabSz="1221157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604" indent="-305289" algn="l" defTabSz="1221157" rtl="0" eaLnBrk="1" latinLnBrk="0" hangingPunct="1">
        <a:spcBef>
          <a:spcPct val="20000"/>
        </a:spcBef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8183" indent="-305289" algn="l" defTabSz="122115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8762" indent="-305289" algn="l" defTabSz="122115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9340" indent="-305289" algn="l" defTabSz="122115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9919" indent="-305289" algn="l" defTabSz="122115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211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579" algn="l" defTabSz="12211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1157" algn="l" defTabSz="12211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1736" algn="l" defTabSz="12211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2315" algn="l" defTabSz="12211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2894" algn="l" defTabSz="12211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3472" algn="l" defTabSz="12211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4051" algn="l" defTabSz="12211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4630" algn="l" defTabSz="122115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d\Downloads\&#1064;&#1072;&#1073;&#1083;&#1086;&#1085;%20&#1087;&#1072;&#1089;&#1087;&#1086;&#1088;&#1090;&#1072;%20&#1087;&#1088;&#1086;&#1077;&#1082;&#1090;&#1072;%20(&#1089;%20&#1087;&#1086;&#1083;&#1103;&#1084;&#1080;%20&#1080;%20&#1089;&#1089;&#1099;&#1083;&#1082;&#1072;&#1084;&#1080;)%20&#1080;&#1089;&#1087;&#1088;.doc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5610"/>
            <a:ext cx="12241213" cy="6840538"/>
            <a:chOff x="0" y="0"/>
            <a:chExt cx="12192000" cy="6858000"/>
          </a:xfrm>
          <a:solidFill>
            <a:srgbClr val="92D050"/>
          </a:solidFill>
        </p:grpSpPr>
        <p:sp>
          <p:nvSpPr>
            <p:cNvPr id="14" name="Freeform 1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2666230 w 10944667"/>
                <a:gd name="connsiteY0" fmla="*/ 0 h 6858001"/>
                <a:gd name="connsiteX1" fmla="*/ 10944667 w 10944667"/>
                <a:gd name="connsiteY1" fmla="*/ 0 h 6858001"/>
                <a:gd name="connsiteX2" fmla="*/ 4086666 w 10944667"/>
                <a:gd name="connsiteY2" fmla="*/ 6858001 h 6858001"/>
                <a:gd name="connsiteX3" fmla="*/ 0 w 10944667"/>
                <a:gd name="connsiteY3" fmla="*/ 6858001 h 6858001"/>
                <a:gd name="connsiteX4" fmla="*/ 0 w 10944667"/>
                <a:gd name="connsiteY4" fmla="*/ 266623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667" h="6858001">
                  <a:moveTo>
                    <a:pt x="2666230" y="0"/>
                  </a:moveTo>
                  <a:lnTo>
                    <a:pt x="10944667" y="0"/>
                  </a:lnTo>
                  <a:lnTo>
                    <a:pt x="4086666" y="6858001"/>
                  </a:lnTo>
                  <a:lnTo>
                    <a:pt x="0" y="6858001"/>
                  </a:lnTo>
                  <a:lnTo>
                    <a:pt x="0" y="266623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724" name="TextBox 14"/>
            <p:cNvSpPr txBox="1">
              <a:spLocks noChangeArrowheads="1"/>
            </p:cNvSpPr>
            <p:nvPr/>
          </p:nvSpPr>
          <p:spPr bwMode="auto">
            <a:xfrm>
              <a:off x="4581856" y="1624203"/>
              <a:ext cx="183987" cy="70969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endParaRPr lang="en-US" altLang="ru-RU" sz="4000" b="1" dirty="0">
                <a:solidFill>
                  <a:srgbClr val="FFFFFF"/>
                </a:solidFill>
                <a:latin typeface="Gotham Pro" pitchFamily="2" charset="0"/>
                <a:cs typeface="Gotham Pro" pitchFamily="2" charset="0"/>
              </a:endParaRPr>
            </a:p>
          </p:txBody>
        </p:sp>
        <p:sp>
          <p:nvSpPr>
            <p:cNvPr id="30726" name="Прямоугольник 1"/>
            <p:cNvSpPr>
              <a:spLocks noChangeArrowheads="1"/>
            </p:cNvSpPr>
            <p:nvPr/>
          </p:nvSpPr>
          <p:spPr bwMode="auto">
            <a:xfrm>
              <a:off x="1309268" y="6172287"/>
              <a:ext cx="761878" cy="4628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dirty="0" smtClean="0">
                  <a:solidFill>
                    <a:schemeClr val="bg1"/>
                  </a:solidFill>
                  <a:latin typeface="Gotham Pro" panose="02000503040000020004" charset="0"/>
                  <a:cs typeface="Gotham Pro" panose="02000503040000020004" charset="0"/>
                </a:rPr>
                <a:t>2021 </a:t>
              </a:r>
              <a:r>
                <a:rPr lang="ru-RU" altLang="ru-RU" sz="1800" dirty="0">
                  <a:solidFill>
                    <a:schemeClr val="bg1"/>
                  </a:solidFill>
                  <a:latin typeface="Gotham Pro" panose="02000503040000020004" charset="0"/>
                  <a:cs typeface="Gotham Pro" panose="02000503040000020004" charset="0"/>
                </a:rPr>
                <a:t>г</a:t>
              </a:r>
              <a:endParaRPr lang="ru-RU" altLang="ru-RU" sz="1800" dirty="0">
                <a:latin typeface="Gotham Pro" panose="02000503040000020004" charset="0"/>
                <a:cs typeface="Gotham Pro" panose="02000503040000020004" charset="0"/>
              </a:endParaRPr>
            </a:p>
          </p:txBody>
        </p:sp>
        <p:sp>
          <p:nvSpPr>
            <p:cNvPr id="30728" name="Прямоугольник 12"/>
            <p:cNvSpPr>
              <a:spLocks noChangeArrowheads="1"/>
            </p:cNvSpPr>
            <p:nvPr/>
          </p:nvSpPr>
          <p:spPr bwMode="auto">
            <a:xfrm>
              <a:off x="935039" y="220663"/>
              <a:ext cx="1085563" cy="5554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500" dirty="0">
                  <a:solidFill>
                    <a:schemeClr val="accent2"/>
                  </a:solidFill>
                </a:rPr>
                <a:t>Липецкая </a:t>
              </a:r>
            </a:p>
            <a:p>
              <a:r>
                <a:rPr lang="ru-RU" altLang="ru-RU" sz="1500" dirty="0">
                  <a:solidFill>
                    <a:schemeClr val="accent2"/>
                  </a:solidFill>
                </a:rPr>
                <a:t>область</a:t>
              </a:r>
            </a:p>
          </p:txBody>
        </p:sp>
        <p:pic>
          <p:nvPicPr>
            <p:cNvPr id="30727" name="Picture 2" descr="C:\Users\User\Desktop\log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C:\Users\User\Desktop\lipeckaya_coa_small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7162" y="5490662"/>
              <a:ext cx="932777" cy="1186362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10" name="Rectangle 6"/>
          <p:cNvSpPr/>
          <p:nvPr/>
        </p:nvSpPr>
        <p:spPr>
          <a:xfrm flipH="1">
            <a:off x="696362" y="3741648"/>
            <a:ext cx="84653" cy="95576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323232"/>
              </a:solidFill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8813" y="1675449"/>
            <a:ext cx="79230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Arial Black" panose="020B0A04020102020204" pitchFamily="34" charset="0"/>
              </a:rPr>
              <a:t>Организация игровой деятельности  детей в ДОУ</a:t>
            </a:r>
            <a:endParaRPr lang="ru-RU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3982" y="3741648"/>
            <a:ext cx="6507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№124 г. Липецка</a:t>
            </a:r>
            <a:endParaRPr lang="en-US" b="1" kern="0" dirty="0">
              <a:solidFill>
                <a:schemeClr val="bg1"/>
              </a:solidFill>
              <a:latin typeface="Baskerville Old Face" panose="020206020805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0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6481" y="179909"/>
            <a:ext cx="6268063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/>
                <a:solidFill>
                  <a:srgbClr val="00B050"/>
                </a:solidFill>
                <a:latin typeface="Arial Black" panose="020B0A04020102020204" pitchFamily="34" charset="0"/>
              </a:rPr>
              <a:t>Карта целевого состояния проекта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42073" y="5516343"/>
            <a:ext cx="4032448" cy="338554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протекания процесса: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488276" y="971997"/>
            <a:ext cx="2060902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Шаг № 1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488275" y="1835740"/>
            <a:ext cx="2060902" cy="22360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задач</a:t>
            </a:r>
            <a:endParaRPr lang="ru-RU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837209" y="2196133"/>
            <a:ext cx="2139381" cy="1800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Arial Narrow" panose="020B0606020202030204" pitchFamily="34" charset="0"/>
              </a:rPr>
              <a:t>Организация пространства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Arial Narrow" panose="020B0606020202030204" pitchFamily="34" charset="0"/>
              </a:rPr>
              <a:t>для игровой </a:t>
            </a:r>
            <a:r>
              <a:rPr lang="ru-RU" sz="2000" b="1" dirty="0">
                <a:solidFill>
                  <a:srgbClr val="006600"/>
                </a:solidFill>
                <a:latin typeface="Arial Narrow" panose="020B0606020202030204" pitchFamily="34" charset="0"/>
              </a:rPr>
              <a:t>деятельности</a:t>
            </a:r>
          </a:p>
          <a:p>
            <a:pPr algn="ctr"/>
            <a:endParaRPr lang="ru-RU" sz="1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36630" y="1977133"/>
            <a:ext cx="1944216" cy="201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640886" y="1908102"/>
            <a:ext cx="2060902" cy="20882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Наведение порядка</a:t>
            </a:r>
            <a:endParaRPr lang="ru-RU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488276" y="4068341"/>
            <a:ext cx="1988893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812509" y="4068341"/>
            <a:ext cx="2115241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336630" y="3996333"/>
            <a:ext cx="1944216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654551" y="3996333"/>
            <a:ext cx="2060902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488275" y="1476211"/>
            <a:ext cx="2060902" cy="4320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3300"/>
                </a:solidFill>
              </a:rPr>
              <a:t>Воспитатель 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977839" y="956456"/>
            <a:ext cx="1772413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Шаг № 2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886006" y="1476053"/>
            <a:ext cx="2041744" cy="6480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3300"/>
                </a:solidFill>
              </a:rPr>
              <a:t>Воспитатель и дети </a:t>
            </a:r>
            <a:endParaRPr lang="ru-RU" sz="1800" b="1" dirty="0">
              <a:solidFill>
                <a:srgbClr val="003300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339682" y="1515810"/>
            <a:ext cx="1941164" cy="4320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3300"/>
                </a:solidFill>
              </a:rPr>
              <a:t>Дети 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336631" y="1063286"/>
            <a:ext cx="194421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Шаг № </a:t>
            </a:r>
            <a:r>
              <a:rPr lang="ru-RU" sz="1800" b="1" dirty="0" smtClean="0"/>
              <a:t>3</a:t>
            </a:r>
            <a:endParaRPr lang="ru-RU" sz="1800" b="1" dirty="0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599260" y="1476406"/>
            <a:ext cx="2057850" cy="4320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3300"/>
                </a:solidFill>
              </a:rPr>
              <a:t>Дети 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650917" y="999662"/>
            <a:ext cx="2006193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Шаг № </a:t>
            </a:r>
            <a:r>
              <a:rPr lang="ru-RU" sz="1800" b="1" dirty="0" smtClean="0"/>
              <a:t>4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xmlns="" val="3706972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2" y="827981"/>
            <a:ext cx="12241829" cy="2682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2014" y="237108"/>
            <a:ext cx="11115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процесса с потоковой моделью формирования бережливости</a:t>
            </a:r>
            <a:endParaRPr lang="ru-RU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88158" y="1548061"/>
            <a:ext cx="6984775" cy="3384376"/>
          </a:xfrm>
          <a:prstGeom prst="rect">
            <a:avLst/>
          </a:prstGeom>
          <a:gradFill flip="none" rotWithShape="1">
            <a:gsLst>
              <a:gs pos="0">
                <a:srgbClr val="00FFCC">
                  <a:tint val="66000"/>
                  <a:satMod val="160000"/>
                </a:srgbClr>
              </a:gs>
              <a:gs pos="50000">
                <a:srgbClr val="00FFCC">
                  <a:tint val="44500"/>
                  <a:satMod val="160000"/>
                </a:srgbClr>
              </a:gs>
              <a:gs pos="100000">
                <a:srgbClr val="00FFCC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248398" y="1096228"/>
            <a:ext cx="3096344" cy="4518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процесс</a:t>
            </a:r>
            <a:endParaRPr lang="ru-RU" dirty="0"/>
          </a:p>
        </p:txBody>
      </p:sp>
      <p:pic>
        <p:nvPicPr>
          <p:cNvPr id="2052" name="Picture 4" descr="http://edu21.cap.ru/home/4683/2019/fev/1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0597"/>
          <a:stretch/>
        </p:blipFill>
        <p:spPr bwMode="auto">
          <a:xfrm flipH="1">
            <a:off x="6696670" y="1570431"/>
            <a:ext cx="1171999" cy="211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 rot="2073258">
            <a:off x="5757315" y="1658897"/>
            <a:ext cx="1165811" cy="858961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Arial Narrow" panose="020B0606020202030204" pitchFamily="34" charset="0"/>
              </a:rPr>
              <a:t>воспитатель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pic>
        <p:nvPicPr>
          <p:cNvPr id="2054" name="Picture 6" descr="https://image.jimcdn.com/app/cms/image/transf/none/path/s8583e3ca9f88caad/image/ib6b26566a1f4a421/version/1459093455/ima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2334" y="2439852"/>
            <a:ext cx="2016224" cy="109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4248398" y="1580891"/>
            <a:ext cx="1008112" cy="858961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Arial Narrow" panose="020B0606020202030204" pitchFamily="34" charset="0"/>
              </a:rPr>
              <a:t>дети</a:t>
            </a:r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88158" y="3536589"/>
            <a:ext cx="6984775" cy="13958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Последовательность выполняемых функций</a:t>
            </a:r>
            <a:endParaRPr lang="ru-RU" sz="1200" dirty="0">
              <a:latin typeface="Arial Narrow" panose="020B0606020202030204" pitchFamily="34" charset="0"/>
            </a:endParaRPr>
          </a:p>
          <a:p>
            <a:pPr algn="ctr"/>
            <a:endParaRPr lang="ru-RU" sz="1200" dirty="0" smtClean="0">
              <a:latin typeface="Arial Narrow" panose="020B0606020202030204" pitchFamily="34" charset="0"/>
            </a:endParaRPr>
          </a:p>
          <a:p>
            <a:pPr algn="ctr"/>
            <a:endParaRPr lang="ru-RU" sz="1200" dirty="0">
              <a:latin typeface="Arial Narrow" panose="020B0606020202030204" pitchFamily="34" charset="0"/>
            </a:endParaRPr>
          </a:p>
          <a:p>
            <a:pPr algn="ctr"/>
            <a:endParaRPr lang="ru-RU" sz="1200" dirty="0" smtClean="0">
              <a:latin typeface="Arial Narrow" panose="020B0606020202030204" pitchFamily="34" charset="0"/>
            </a:endParaRPr>
          </a:p>
          <a:p>
            <a:pPr algn="ctr"/>
            <a:endParaRPr lang="ru-RU" sz="1200" dirty="0">
              <a:latin typeface="Arial Narrow" panose="020B0606020202030204" pitchFamily="34" charset="0"/>
            </a:endParaRPr>
          </a:p>
          <a:p>
            <a:pPr algn="ctr"/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503982" y="2772197"/>
            <a:ext cx="1584176" cy="64807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вход</a:t>
            </a:r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>
            <a:off x="9216950" y="2754193"/>
            <a:ext cx="1875116" cy="6660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выход</a:t>
            </a:r>
            <a:endParaRPr lang="ru-RU" dirty="0"/>
          </a:p>
        </p:txBody>
      </p:sp>
      <p:pic>
        <p:nvPicPr>
          <p:cNvPr id="2058" name="Picture 10" descr="https://i.pinimg.com/originals/b5/3e/f1/b53ef14db8c5eee4dc3ab5162e16092d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53" t="18905" r="26923" b="15384"/>
          <a:stretch/>
        </p:blipFill>
        <p:spPr bwMode="auto">
          <a:xfrm>
            <a:off x="728379" y="1229980"/>
            <a:ext cx="1038519" cy="156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www.factroom.ru/wp-content/uploads/2017/06/800-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05" r="21863"/>
          <a:stretch/>
        </p:blipFill>
        <p:spPr bwMode="auto">
          <a:xfrm>
            <a:off x="9598207" y="1160825"/>
            <a:ext cx="936104" cy="162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st.depositphotos.com/1001009/3111/i/950/depositphotos_31116701-stock-photo-children-dancing-with-their-arm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0366" y="3915250"/>
            <a:ext cx="1008112" cy="96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image.freepik.com/free-vector/_1308-319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7752" y="3976643"/>
            <a:ext cx="704936" cy="89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thumbs.dreamstime.com/z/%D0%BC%D0%B0-%D1%8C%D1%87%D0%B8%D0%BA-%D0%B2-%D1%80%D1%83%D0%B1%D0%B0%D1%88%D0%BA%D0%B5-%D1%88%D0%BE%D1%82-%D0%B0%D0%BD-%D0%BA%D0%B8-%D1%81-%D0%B8-%D0%B5%D0%B5%D0%B9-%D0%BD%D0%B0-%D0%B1%D0%B5-%D0%B8%D0%B7%D0%BD%D0%B5-6600883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83" r="22601" b="7108"/>
          <a:stretch/>
        </p:blipFill>
        <p:spPr bwMode="auto">
          <a:xfrm>
            <a:off x="2439803" y="3752089"/>
            <a:ext cx="627002" cy="10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thumbs.dreamstime.com/b/%D0%BF%D1%80%D0%B5-%D1%81%D1%82%D0%B0%D0%B2-%D1%8F%D1%82%D1%8C-%D0%BC%D0%B0-%D1%8C%D1%87%D0%B8%D0%BA%D0%B0-%D1%88%D0%B0%D1%80%D0%B6%D0%B0-5947498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7284" y="3818623"/>
            <a:ext cx="742624" cy="91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/>
          <p:cNvSpPr/>
          <p:nvPr/>
        </p:nvSpPr>
        <p:spPr>
          <a:xfrm>
            <a:off x="3240286" y="4343567"/>
            <a:ext cx="525126" cy="2288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5235440" y="4313710"/>
            <a:ext cx="525126" cy="2288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7035640" y="4343567"/>
            <a:ext cx="525126" cy="22883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038090" y="5220469"/>
            <a:ext cx="1675961" cy="1440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Организация пространства</a:t>
            </a:r>
          </a:p>
          <a:p>
            <a:pPr algn="ctr"/>
            <a:endParaRPr lang="ru-RU" sz="1400" dirty="0" smtClean="0">
              <a:latin typeface="Arial Narrow" panose="020B0606020202030204" pitchFamily="34" charset="0"/>
            </a:endParaRPr>
          </a:p>
          <a:p>
            <a:pPr algn="ctr"/>
            <a:endParaRPr lang="ru-RU" sz="1400" dirty="0">
              <a:latin typeface="Arial Narrow" panose="020B0606020202030204" pitchFamily="34" charset="0"/>
            </a:endParaRPr>
          </a:p>
          <a:p>
            <a:pPr algn="ctr"/>
            <a:endParaRPr lang="ru-RU" sz="1400" dirty="0" smtClean="0">
              <a:latin typeface="Arial Narrow" panose="020B0606020202030204" pitchFamily="34" charset="0"/>
            </a:endParaRPr>
          </a:p>
          <a:p>
            <a:pPr algn="ctr"/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31368" y="5220469"/>
            <a:ext cx="1675961" cy="1440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Визуализация</a:t>
            </a:r>
          </a:p>
          <a:p>
            <a:pPr algn="ctr"/>
            <a:endParaRPr lang="ru-RU" sz="1400" dirty="0">
              <a:latin typeface="Arial Narrow" panose="020B0606020202030204" pitchFamily="34" charset="0"/>
            </a:endParaRPr>
          </a:p>
          <a:p>
            <a:pPr algn="ctr"/>
            <a:endParaRPr lang="ru-RU" sz="1400" dirty="0" smtClean="0">
              <a:latin typeface="Arial Narrow" panose="020B0606020202030204" pitchFamily="34" charset="0"/>
            </a:endParaRPr>
          </a:p>
          <a:p>
            <a:pPr algn="ctr"/>
            <a:endParaRPr lang="ru-RU" sz="1400" dirty="0">
              <a:latin typeface="Arial Narrow" panose="020B0606020202030204" pitchFamily="34" charset="0"/>
            </a:endParaRPr>
          </a:p>
          <a:p>
            <a:pPr algn="ctr"/>
            <a:endParaRPr lang="ru-RU" sz="1400" dirty="0" smtClean="0">
              <a:latin typeface="Arial Narrow" panose="020B0606020202030204" pitchFamily="34" charset="0"/>
            </a:endParaRPr>
          </a:p>
          <a:p>
            <a:pPr algn="ctr"/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770720" y="5220469"/>
            <a:ext cx="1675961" cy="1440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 Narrow" panose="020B0606020202030204" pitchFamily="34" charset="0"/>
              </a:rPr>
              <a:t>Обеспечение </a:t>
            </a:r>
            <a:r>
              <a:rPr lang="ru-RU" sz="1400" dirty="0" smtClean="0">
                <a:latin typeface="Arial Narrow" panose="020B0606020202030204" pitchFamily="34" charset="0"/>
              </a:rPr>
              <a:t>доступности</a:t>
            </a:r>
          </a:p>
          <a:p>
            <a:pPr algn="ctr"/>
            <a:endParaRPr lang="ru-RU" sz="1400" dirty="0">
              <a:latin typeface="Arial Narrow" panose="020B0606020202030204" pitchFamily="34" charset="0"/>
            </a:endParaRPr>
          </a:p>
          <a:p>
            <a:pPr algn="ctr"/>
            <a:endParaRPr lang="ru-RU" sz="1400" dirty="0" smtClean="0">
              <a:latin typeface="Arial Narrow" panose="020B0606020202030204" pitchFamily="34" charset="0"/>
            </a:endParaRPr>
          </a:p>
          <a:p>
            <a:pPr algn="ctr"/>
            <a:endParaRPr lang="ru-RU" sz="1400" dirty="0">
              <a:latin typeface="Arial Narrow" panose="020B0606020202030204" pitchFamily="34" charset="0"/>
            </a:endParaRPr>
          </a:p>
          <a:p>
            <a:pPr algn="ctr"/>
            <a:endParaRPr lang="ru-RU" sz="1400" dirty="0">
              <a:latin typeface="Arial Narrow" panose="020B060602020203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835361" y="5220469"/>
            <a:ext cx="1675961" cy="1440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Мотивация </a:t>
            </a:r>
          </a:p>
          <a:p>
            <a:pPr algn="ctr"/>
            <a:endParaRPr lang="ru-RU" sz="1400" dirty="0">
              <a:latin typeface="Arial Narrow" panose="020B0606020202030204" pitchFamily="34" charset="0"/>
            </a:endParaRPr>
          </a:p>
          <a:p>
            <a:pPr algn="ctr"/>
            <a:endParaRPr lang="ru-RU" sz="1400" dirty="0" smtClean="0">
              <a:latin typeface="Arial Narrow" panose="020B0606020202030204" pitchFamily="34" charset="0"/>
            </a:endParaRPr>
          </a:p>
          <a:p>
            <a:pPr algn="ctr"/>
            <a:endParaRPr lang="ru-RU" sz="1200" dirty="0">
              <a:latin typeface="Arial Narrow" panose="020B0606020202030204" pitchFamily="34" charset="0"/>
            </a:endParaRPr>
          </a:p>
          <a:p>
            <a:pPr algn="ctr"/>
            <a:endParaRPr lang="ru-RU" sz="1200" dirty="0" smtClean="0">
              <a:latin typeface="Arial Narrow" panose="020B0606020202030204" pitchFamily="34" charset="0"/>
            </a:endParaRPr>
          </a:p>
          <a:p>
            <a:pPr algn="ctr"/>
            <a:endParaRPr lang="ru-RU" sz="1200" dirty="0">
              <a:latin typeface="Arial Narrow" panose="020B060602020203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765125" y="5220469"/>
            <a:ext cx="1675961" cy="1440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Arial Narrow" panose="020B0606020202030204" pitchFamily="34" charset="0"/>
              </a:rPr>
              <a:t>Дети вовлечены в </a:t>
            </a:r>
            <a:r>
              <a:rPr lang="ru-RU" sz="1400" dirty="0" smtClean="0">
                <a:latin typeface="Arial Narrow" panose="020B0606020202030204" pitchFamily="34" charset="0"/>
              </a:rPr>
              <a:t>процесс</a:t>
            </a:r>
          </a:p>
          <a:p>
            <a:pPr algn="ctr"/>
            <a:endParaRPr lang="ru-RU" sz="1400" dirty="0">
              <a:latin typeface="Arial Narrow" panose="020B0606020202030204" pitchFamily="34" charset="0"/>
            </a:endParaRPr>
          </a:p>
          <a:p>
            <a:pPr algn="ctr"/>
            <a:endParaRPr lang="ru-RU" sz="1400" dirty="0" smtClean="0">
              <a:latin typeface="Arial Narrow" panose="020B0606020202030204" pitchFamily="34" charset="0"/>
            </a:endParaRPr>
          </a:p>
          <a:p>
            <a:pPr algn="ctr"/>
            <a:endParaRPr lang="ru-RU" sz="1400" dirty="0">
              <a:latin typeface="Arial Narrow" panose="020B0606020202030204" pitchFamily="34" charset="0"/>
            </a:endParaRPr>
          </a:p>
          <a:p>
            <a:pPr algn="ctr"/>
            <a:endParaRPr lang="ru-RU" sz="1400" dirty="0">
              <a:latin typeface="Arial Narrow" panose="020B0606020202030204" pitchFamily="34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2088158" y="4932437"/>
            <a:ext cx="351645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30" idx="0"/>
          </p:cNvCxnSpPr>
          <p:nvPr/>
        </p:nvCxnSpPr>
        <p:spPr>
          <a:xfrm flipH="1" flipV="1">
            <a:off x="3769348" y="4932437"/>
            <a:ext cx="1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31" idx="0"/>
            <a:endCxn id="3" idx="2"/>
          </p:cNvCxnSpPr>
          <p:nvPr/>
        </p:nvCxnSpPr>
        <p:spPr>
          <a:xfrm flipH="1" flipV="1">
            <a:off x="5580546" y="4932437"/>
            <a:ext cx="28155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7807284" y="4932437"/>
            <a:ext cx="61385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8928918" y="4932437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247638" y="5796533"/>
            <a:ext cx="1192165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>
                <a:latin typeface="Arial Narrow" panose="020B0606020202030204" pitchFamily="34" charset="0"/>
              </a:rPr>
              <a:t>игровая</a:t>
            </a:r>
            <a:endParaRPr lang="ru-RU" sz="1100" dirty="0">
              <a:latin typeface="Arial Narrow" panose="020B0606020202030204" pitchFamily="34" charset="0"/>
            </a:endParaRPr>
          </a:p>
        </p:txBody>
      </p:sp>
      <p:cxnSp>
        <p:nvCxnSpPr>
          <p:cNvPr id="2049" name="Прямая соединительная линия 2048"/>
          <p:cNvCxnSpPr/>
          <p:nvPr/>
        </p:nvCxnSpPr>
        <p:spPr>
          <a:xfrm>
            <a:off x="1872134" y="5796533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Прямая соединительная линия 2052"/>
          <p:cNvCxnSpPr>
            <a:stCxn id="25" idx="3"/>
          </p:cNvCxnSpPr>
          <p:nvPr/>
        </p:nvCxnSpPr>
        <p:spPr>
          <a:xfrm flipH="1">
            <a:off x="1903941" y="6120569"/>
            <a:ext cx="5358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5" name="TextBox 2054"/>
          <p:cNvSpPr txBox="1"/>
          <p:nvPr/>
        </p:nvSpPr>
        <p:spPr>
          <a:xfrm>
            <a:off x="1872134" y="6140825"/>
            <a:ext cx="623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latin typeface="Arial Narrow" panose="020B0606020202030204" pitchFamily="34" charset="0"/>
              </a:rPr>
              <a:t>учебная</a:t>
            </a:r>
            <a:endParaRPr lang="ru-RU" sz="1100" dirty="0">
              <a:latin typeface="Arial Narrow" panose="020B0606020202030204" pitchFamily="34" charset="0"/>
            </a:endParaRPr>
          </a:p>
        </p:txBody>
      </p:sp>
      <p:pic>
        <p:nvPicPr>
          <p:cNvPr id="2074" name="Picture 26" descr="https://elenaseptelic.files.wordpress.com/2010/11/smiley-face-flat.jpg?w=1800&amp;h=180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6629" y="5619627"/>
            <a:ext cx="894337" cy="89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https://zhuravushka86.ru/sites/default/files/c0161f1a071fba5fb6d5e2473ab1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295"/>
          <a:stretch/>
        </p:blipFill>
        <p:spPr bwMode="auto">
          <a:xfrm>
            <a:off x="5004381" y="5819899"/>
            <a:ext cx="1084002" cy="69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https://img.otzyv.com/2018/07/22/as-sektor-napisanie-otzyvov-na-zakaz_5b54552d05ef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4910" y="5654053"/>
            <a:ext cx="859911" cy="8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s://thumbs.dreamstime.com/z/%D1%81%D0%B8%D0%BC%D0%B2%D0%BE%D0%BB%D1%8B-%D0%B4%D0%B5%D1%82%D0%B5%D0%B9-2325475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00" t="8511" r="56850" b="26768"/>
          <a:stretch/>
        </p:blipFill>
        <p:spPr bwMode="auto">
          <a:xfrm>
            <a:off x="9348324" y="5733419"/>
            <a:ext cx="588705" cy="79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1834326" y="5777723"/>
            <a:ext cx="5405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latin typeface="Arial Narrow" panose="020B0606020202030204" pitchFamily="34" charset="0"/>
              </a:rPr>
              <a:t>Зона </a:t>
            </a:r>
          </a:p>
          <a:p>
            <a:r>
              <a:rPr lang="ru-RU" sz="1000" dirty="0" smtClean="0">
                <a:latin typeface="Arial Narrow" panose="020B0606020202030204" pitchFamily="34" charset="0"/>
              </a:rPr>
              <a:t>отдыха</a:t>
            </a:r>
            <a:endParaRPr lang="ru-RU" sz="1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2058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4521" t="14856" r="22744" b="31446"/>
          <a:stretch>
            <a:fillRect/>
          </a:stretch>
        </p:blipFill>
        <p:spPr bwMode="auto">
          <a:xfrm>
            <a:off x="-1" y="0"/>
            <a:ext cx="3233947" cy="263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14853" t="14856" r="13076" b="15930"/>
          <a:stretch>
            <a:fillRect/>
          </a:stretch>
        </p:blipFill>
        <p:spPr bwMode="auto">
          <a:xfrm>
            <a:off x="0" y="4388418"/>
            <a:ext cx="3191648" cy="24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/>
          <a:srcRect l="12217" t="13757" r="12197" b="14966"/>
          <a:stretch>
            <a:fillRect/>
          </a:stretch>
        </p:blipFill>
        <p:spPr bwMode="auto">
          <a:xfrm>
            <a:off x="3173558" y="1"/>
            <a:ext cx="9067655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8335184" y="2563013"/>
            <a:ext cx="1714512" cy="2857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549630" y="2848765"/>
            <a:ext cx="428628" cy="28575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 l="51768" t="49248" r="20107" b="22522"/>
          <a:stretch>
            <a:fillRect/>
          </a:stretch>
        </p:blipFill>
        <p:spPr bwMode="auto">
          <a:xfrm>
            <a:off x="0" y="1991509"/>
            <a:ext cx="3191648" cy="256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1191384" y="4134649"/>
            <a:ext cx="2000264" cy="4286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Места хранения</a:t>
            </a:r>
            <a:endParaRPr lang="ru-RU" sz="18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Проекты Береж 2020 - 2021\фото 3.tif"/>
          <p:cNvPicPr>
            <a:picLocks noChangeAspect="1" noChangeArrowheads="1"/>
          </p:cNvPicPr>
          <p:nvPr/>
        </p:nvPicPr>
        <p:blipFill>
          <a:blip r:embed="rId2" cstate="print"/>
          <a:srcRect l="16097" t="5710" r="5946" b="16236"/>
          <a:stretch>
            <a:fillRect/>
          </a:stretch>
        </p:blipFill>
        <p:spPr bwMode="auto">
          <a:xfrm>
            <a:off x="1119946" y="-1"/>
            <a:ext cx="5000661" cy="6840539"/>
          </a:xfrm>
          <a:prstGeom prst="rect">
            <a:avLst/>
          </a:prstGeom>
          <a:noFill/>
        </p:spPr>
      </p:pic>
      <p:pic>
        <p:nvPicPr>
          <p:cNvPr id="1028" name="Picture 4" descr="C:\Users\user\Desktop\Проекты Береж 2020 - 2021\фото 4.tif"/>
          <p:cNvPicPr>
            <a:picLocks noChangeAspect="1" noChangeArrowheads="1"/>
          </p:cNvPicPr>
          <p:nvPr/>
        </p:nvPicPr>
        <p:blipFill>
          <a:blip r:embed="rId3" cstate="print"/>
          <a:srcRect l="14014" t="7066" r="3865" b="13024"/>
          <a:stretch>
            <a:fillRect/>
          </a:stretch>
        </p:blipFill>
        <p:spPr bwMode="auto">
          <a:xfrm>
            <a:off x="6192044" y="-1"/>
            <a:ext cx="5031471" cy="684053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76" y="0"/>
            <a:ext cx="905632" cy="68405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Bookman Old Style" pitchFamily="18" charset="0"/>
              </a:rPr>
              <a:t>Т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Е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Х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Н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О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Л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О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Г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И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Ч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Е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С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К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И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Е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264142" y="0"/>
            <a:ext cx="905632" cy="68405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Bookman Old Style" pitchFamily="18" charset="0"/>
              </a:rPr>
              <a:t>К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А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Р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Т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Ы</a:t>
            </a:r>
          </a:p>
          <a:p>
            <a:pPr algn="ctr"/>
            <a:endParaRPr lang="ru-RU" sz="2800" dirty="0" smtClean="0">
              <a:latin typeface="Bookman Old Style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4222" y="467941"/>
            <a:ext cx="6456780" cy="523220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Результаты проекта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128" y="1348567"/>
            <a:ext cx="5572164" cy="5072098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Bookman Old Style" pitchFamily="18" charset="0"/>
              </a:rPr>
              <a:t>Было</a:t>
            </a:r>
          </a:p>
          <a:p>
            <a:pPr algn="ctr"/>
            <a:endParaRPr lang="ru-RU" sz="3200" b="1" dirty="0" smtClean="0">
              <a:latin typeface="Bookman Old Style" pitchFamily="18" charset="0"/>
            </a:endParaRPr>
          </a:p>
          <a:p>
            <a:pPr algn="ctr"/>
            <a:endParaRPr lang="ru-RU" sz="3200" b="1" dirty="0" smtClean="0">
              <a:latin typeface="Bookman Old Style" pitchFamily="18" charset="0"/>
            </a:endParaRPr>
          </a:p>
          <a:p>
            <a:pPr algn="ctr"/>
            <a:endParaRPr lang="ru-RU" sz="3200" b="1" dirty="0" smtClean="0">
              <a:latin typeface="Bookman Old Style" pitchFamily="18" charset="0"/>
            </a:endParaRPr>
          </a:p>
          <a:p>
            <a:pPr algn="ctr"/>
            <a:endParaRPr lang="ru-RU" sz="3200" b="1" dirty="0" smtClean="0">
              <a:latin typeface="Bookman Old Style" pitchFamily="18" charset="0"/>
            </a:endParaRPr>
          </a:p>
          <a:p>
            <a:pPr algn="ctr"/>
            <a:endParaRPr lang="ru-RU" sz="3200" b="1" dirty="0" smtClean="0">
              <a:latin typeface="Bookman Old Style" pitchFamily="18" charset="0"/>
            </a:endParaRPr>
          </a:p>
          <a:p>
            <a:pPr algn="ctr"/>
            <a:endParaRPr lang="ru-RU" sz="3200" b="1" dirty="0" smtClean="0">
              <a:latin typeface="Bookman Old Style" pitchFamily="18" charset="0"/>
            </a:endParaRPr>
          </a:p>
          <a:p>
            <a:pPr algn="ctr"/>
            <a:endParaRPr lang="ru-RU" sz="3200" b="1" dirty="0" smtClean="0">
              <a:latin typeface="Bookman Old Style" pitchFamily="18" charset="0"/>
            </a:endParaRPr>
          </a:p>
          <a:p>
            <a:pPr algn="ctr"/>
            <a:endParaRPr lang="ru-RU" sz="3200" b="1" dirty="0" smtClean="0">
              <a:latin typeface="Bookman Old Style" pitchFamily="18" charset="0"/>
            </a:endParaRPr>
          </a:p>
          <a:p>
            <a:pPr algn="ctr"/>
            <a:r>
              <a:rPr lang="ru-RU" sz="3200" b="1" dirty="0" smtClean="0">
                <a:latin typeface="Bookman Old Style" pitchFamily="18" charset="0"/>
              </a:rPr>
              <a:t> </a:t>
            </a:r>
            <a:endParaRPr lang="ru-RU" sz="3200" b="1" dirty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20606" y="1348567"/>
            <a:ext cx="5786478" cy="507209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Стало</a:t>
            </a:r>
          </a:p>
          <a:p>
            <a:pPr algn="ctr"/>
            <a:endParaRPr lang="ru-RU" b="1" dirty="0" smtClean="0">
              <a:latin typeface="Bookman Old Style" pitchFamily="18" charset="0"/>
            </a:endParaRPr>
          </a:p>
          <a:p>
            <a:pPr algn="ctr"/>
            <a:endParaRPr lang="ru-RU" b="1" dirty="0" smtClean="0">
              <a:latin typeface="Bookman Old Style" pitchFamily="18" charset="0"/>
            </a:endParaRPr>
          </a:p>
          <a:p>
            <a:pPr algn="ctr"/>
            <a:endParaRPr lang="ru-RU" b="1" dirty="0" smtClean="0">
              <a:latin typeface="Bookman Old Style" pitchFamily="18" charset="0"/>
            </a:endParaRPr>
          </a:p>
          <a:p>
            <a:pPr algn="ctr"/>
            <a:endParaRPr lang="ru-RU" b="1" dirty="0" smtClean="0">
              <a:latin typeface="Bookman Old Style" pitchFamily="18" charset="0"/>
            </a:endParaRPr>
          </a:p>
          <a:p>
            <a:pPr algn="ctr"/>
            <a:endParaRPr lang="ru-RU" b="1" dirty="0" smtClean="0">
              <a:latin typeface="Bookman Old Style" pitchFamily="18" charset="0"/>
            </a:endParaRPr>
          </a:p>
          <a:p>
            <a:pPr algn="ctr"/>
            <a:endParaRPr lang="ru-RU" b="1" dirty="0" smtClean="0">
              <a:latin typeface="Bookman Old Style" pitchFamily="18" charset="0"/>
            </a:endParaRPr>
          </a:p>
          <a:p>
            <a:pPr algn="ctr"/>
            <a:endParaRPr lang="ru-RU" b="1" dirty="0" smtClean="0">
              <a:latin typeface="Bookman Old Style" pitchFamily="18" charset="0"/>
            </a:endParaRPr>
          </a:p>
          <a:p>
            <a:pPr algn="ctr"/>
            <a:endParaRPr lang="ru-RU" b="1" dirty="0" smtClean="0">
              <a:latin typeface="Bookman Old Style" pitchFamily="18" charset="0"/>
            </a:endParaRPr>
          </a:p>
          <a:p>
            <a:pPr algn="ctr"/>
            <a:endParaRPr lang="ru-RU" b="1" dirty="0" smtClean="0">
              <a:latin typeface="Bookman Old Style" pitchFamily="18" charset="0"/>
            </a:endParaRPr>
          </a:p>
          <a:p>
            <a:pPr algn="ctr"/>
            <a:endParaRPr lang="ru-RU" b="1" dirty="0" smtClean="0">
              <a:latin typeface="Bookman Old Style" pitchFamily="18" charset="0"/>
            </a:endParaRPr>
          </a:p>
          <a:p>
            <a:pPr algn="ctr"/>
            <a:endParaRPr lang="ru-RU" b="1" dirty="0" smtClean="0">
              <a:latin typeface="Bookman Old Style" pitchFamily="18" charset="0"/>
            </a:endParaRPr>
          </a:p>
          <a:p>
            <a:pPr algn="ctr"/>
            <a:endParaRPr lang="ru-RU" b="1" dirty="0" smtClean="0">
              <a:latin typeface="Bookman Old Style" pitchFamily="18" charset="0"/>
            </a:endParaRPr>
          </a:p>
          <a:p>
            <a:pPr algn="ctr"/>
            <a:endParaRPr lang="ru-RU" b="1" dirty="0" smtClean="0"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20606" y="1777195"/>
            <a:ext cx="564360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000" dirty="0" smtClean="0">
                <a:latin typeface="Bookman Old Style" pitchFamily="18" charset="0"/>
              </a:rPr>
              <a:t>В группах ДОУ реорганизовано пространство  следующим образом: 25% зона отдыха, 25 % учебная,  50 % игровая.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Bookman Old Style" pitchFamily="18" charset="0"/>
              </a:rPr>
              <a:t>Разработаны: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smtClean="0">
                <a:latin typeface="Bookman Old Style" pitchFamily="18" charset="0"/>
              </a:rPr>
              <a:t>система визуальной навигации для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 организации игровой деятельности;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smtClean="0">
                <a:latin typeface="Bookman Old Style" pitchFamily="18" charset="0"/>
              </a:rPr>
              <a:t>алгоритмы игровой деятельности;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smtClean="0">
                <a:latin typeface="Bookman Old Style" pitchFamily="18" charset="0"/>
              </a:rPr>
              <a:t>технологические карты сюжетно – ролевой игры.</a:t>
            </a:r>
          </a:p>
          <a:p>
            <a:r>
              <a:rPr lang="ru-RU" sz="2000" dirty="0" smtClean="0">
                <a:latin typeface="Bookman Old Style" pitchFamily="18" charset="0"/>
              </a:rPr>
              <a:t>- Сокращены временные затраты с 155 минут до 35 минут   </a:t>
            </a:r>
          </a:p>
          <a:p>
            <a:pPr>
              <a:buFont typeface="Arial" pitchFamily="34" charset="0"/>
              <a:buChar char="•"/>
            </a:pP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442" y="2062947"/>
            <a:ext cx="4596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Потеря времени на организацию</a:t>
            </a:r>
          </a:p>
          <a:p>
            <a:r>
              <a:rPr lang="ru-RU" sz="2000" dirty="0" smtClean="0">
                <a:latin typeface="Bookman Old Style" pitchFamily="18" charset="0"/>
              </a:rPr>
              <a:t>и</a:t>
            </a:r>
            <a:r>
              <a:rPr lang="ru-RU" sz="2000" dirty="0" smtClean="0">
                <a:latin typeface="Bookman Old Style" pitchFamily="18" charset="0"/>
              </a:rPr>
              <a:t>гровой деятельности 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7005" y="2920203"/>
            <a:ext cx="53578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000" dirty="0" smtClean="0">
                <a:latin typeface="Bookman Old Style" pitchFamily="18" charset="0"/>
                <a:cs typeface="Times New Roman" panose="02020603050405020304" pitchFamily="18" charset="0"/>
              </a:rPr>
              <a:t>Не </a:t>
            </a:r>
            <a:r>
              <a:rPr lang="ru-RU" sz="2000" dirty="0" smtClean="0">
                <a:latin typeface="Bookman Old Style" pitchFamily="18" charset="0"/>
                <a:cs typeface="Times New Roman" panose="02020603050405020304" pitchFamily="18" charset="0"/>
              </a:rPr>
              <a:t>рациональное размещение оборудования в групповой комнате при организации игры с детьми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поддержки инициативы детей.</a:t>
            </a:r>
            <a:endParaRPr lang="ru-RU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4222" y="467941"/>
            <a:ext cx="6456780" cy="523220"/>
          </a:xfrm>
          <a:prstGeom prst="rect">
            <a:avLst/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Достигнутые результаты</a:t>
            </a:r>
            <a:endParaRPr lang="ru-RU" sz="28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05632" y="1705757"/>
            <a:ext cx="2592288" cy="4464496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Разработаны </a:t>
            </a:r>
            <a:r>
              <a:rPr lang="ru-RU" b="1" dirty="0">
                <a:solidFill>
                  <a:srgbClr val="003300"/>
                </a:solidFill>
                <a:latin typeface="Arial Narrow" panose="020B0606020202030204" pitchFamily="34" charset="0"/>
              </a:rPr>
              <a:t>картотеки технологических карт по организации сюжетно-ролевой игры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06160" y="1634319"/>
            <a:ext cx="2520280" cy="4464496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Приобретены комплекты </a:t>
            </a:r>
            <a:r>
              <a:rPr lang="ru-RU" b="1" dirty="0" err="1">
                <a:solidFill>
                  <a:srgbClr val="003300"/>
                </a:solidFill>
                <a:latin typeface="Arial Narrow" panose="020B0606020202030204" pitchFamily="34" charset="0"/>
              </a:rPr>
              <a:t>ширм-трансформеров</a:t>
            </a:r>
            <a:r>
              <a:rPr lang="ru-RU" b="1" dirty="0">
                <a:solidFill>
                  <a:srgbClr val="003300"/>
                </a:solidFill>
                <a:latin typeface="Arial Narrow" panose="020B0606020202030204" pitchFamily="34" charset="0"/>
              </a:rPr>
              <a:t> для организации различных сюжетно-ролевых игр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406622" y="1634319"/>
            <a:ext cx="2520280" cy="4464496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Организовано </a:t>
            </a:r>
            <a:r>
              <a:rPr lang="ru-RU" b="1" dirty="0">
                <a:solidFill>
                  <a:srgbClr val="003300"/>
                </a:solidFill>
                <a:latin typeface="Arial Narrow" panose="020B0606020202030204" pitchFamily="34" charset="0"/>
              </a:rPr>
              <a:t>системы хранения материалов и оборудования для организации сюжетно-ролевых игр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304182" y="991161"/>
            <a:ext cx="1512168" cy="628908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8" idx="0"/>
          </p:cNvCxnSpPr>
          <p:nvPr/>
        </p:nvCxnSpPr>
        <p:spPr>
          <a:xfrm>
            <a:off x="6166300" y="1005411"/>
            <a:ext cx="0" cy="628908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8835250" y="991377"/>
            <a:ext cx="0" cy="628908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36113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998" y="179909"/>
            <a:ext cx="11017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проекта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Название проекта: Организация игровой деятельности  детей в ДОУ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5708377"/>
              </p:ext>
            </p:extLst>
          </p:nvPr>
        </p:nvGraphicFramePr>
        <p:xfrm>
          <a:off x="215950" y="755973"/>
          <a:ext cx="11809312" cy="59275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046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046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2791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hlinkClick r:id="" action="ppaction://hlinkfile"/>
                        </a:rPr>
                        <a:t>Вовлеченные лица и рамки проекта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hlinkClick r:id="" action="ppaction://hlinkfile"/>
                        </a:rPr>
                        <a:t>Заказчик проекта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: родители, законные представители.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hlinkClick r:id="" action="ppaction://hlinkfile"/>
                        </a:rPr>
                        <a:t>Владелец процесса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: ДОУ № 124 г. Липецка</a:t>
                      </a:r>
                      <a:r>
                        <a:rPr lang="ru-RU" sz="1200" i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hlinkClick r:id="" action="ppaction://hlinkfile"/>
                        </a:rPr>
                        <a:t> Название процесса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организация игровой деятельности детей.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200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" action="ppaction://hlinkfile"/>
                        </a:rPr>
                        <a:t>Границы процесса:</a:t>
                      </a:r>
                      <a:r>
                        <a:rPr lang="ru-RU" sz="1200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начала планирования игровой деятельности до уборки оборудования на место.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hlinkClick r:id="" action="ppaction://hlinkfile"/>
                        </a:rPr>
                        <a:t> </a:t>
                      </a: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Руководители проекта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заместитель заведующей Н.В. Пуляк.</a:t>
                      </a:r>
                    </a:p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6.</a:t>
                      </a: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hlinkClick r:id="" action="ppaction://hlinkfile"/>
                        </a:rPr>
                        <a:t>Команда проекта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: воспитатель Л.С.Рогачева, воспитатель М.А.Вострикова, инструктор по физической культуре Н.И. Ноздреватых, педагог – психолог О.В. Пчелинцева, учитель – логопед Ю.А. Труфанова.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  <a:hlinkClick r:id="" action="ppaction://hlinkfile"/>
                        </a:rPr>
                        <a:t>Обоснование выбора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Разработка проекта вызвана: </a:t>
                      </a:r>
                    </a:p>
                    <a:p>
                      <a:pPr lvl="0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большими временными затратами педагогов на подготовку к организации игровой деятельности детей; </a:t>
                      </a:r>
                    </a:p>
                    <a:p>
                      <a:pPr lvl="0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необходимостью создания развивающей и одновременно бережливой предметно-пространственной образовательной среды.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255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</a:t>
                      </a:r>
                      <a:r>
                        <a:rPr lang="ru-RU" sz="1200" u="sng" dirty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  <a:hlinkClick r:id="rId3"/>
                        </a:rPr>
                        <a:t>Цели и плановый эффект</a:t>
                      </a:r>
                      <a:endParaRPr lang="ru-RU" sz="1200" u="sng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u="sng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u="sng" dirty="0">
                        <a:solidFill>
                          <a:srgbClr val="0000FF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</a:p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Эффект: повышение качества организации игровой  деятельности детей 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</a:rPr>
                        <a:t>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200" u="sng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3"/>
                        </a:rPr>
                        <a:t>Ключевые события проекта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1.Старт проекта. Разработка паспорта проекта.19.10.2020 – 26.10.2020;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Анализ текущей ситуации. Картирование процесса 27.10.2020 – 08.11.2020;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3.Разработка карты идеального** и целевого состояния 09.11.2020 – 22.11.2020;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4.Выявление коренных причин проблем, формирование предложений по их решению 23.11.2020 – 07.12.2020;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5.Защита выработанных предложений по совершенствованию (плана мероприятий) 08.12.2020 – 21.12.2020;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 Реализация плана мероприятий 22.12.2020 – 20.01.2021;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 Контроль (производственный анализ) и стандартизация результатов 21.01.2021 – 15.02.2021;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8.Закрытие проекта: 16.02.2021;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 Мониторинг стабильности результатов 17.02.2021 – 28.02.2021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19595005"/>
              </p:ext>
            </p:extLst>
          </p:nvPr>
        </p:nvGraphicFramePr>
        <p:xfrm>
          <a:off x="359965" y="3348261"/>
          <a:ext cx="5616626" cy="30078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43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8985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цели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Текущий</a:t>
                      </a: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Целевой</a:t>
                      </a:r>
                    </a:p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3303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Сокращение временных затрат на процесс подготовки игровой деятельности детей. 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2. Увеличение количества детей, чья инициатива была поддержана в процессе организованной игры, чел. 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Увеличение количества детей, воспользовавшихся возможностью выбора материалов, видов активности, участников совместной деятельности и общения, чел.</a:t>
                      </a:r>
                    </a:p>
                    <a:p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 Повышение удовлетворенности родителей качеством организации игровой деятельности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детей,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%.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2115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155 мин</a:t>
                      </a:r>
                    </a:p>
                    <a:p>
                      <a:pPr marL="0" marR="0" indent="0" algn="ctr" defTabSz="122115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122115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122115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marL="0" marR="0" indent="0" algn="ctr" defTabSz="122115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122115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122115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  <a:p>
                      <a:pPr marL="0" marR="0" indent="0" algn="ctr" defTabSz="122115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122115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1221157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3055" algn="l"/>
                        </a:tabLs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3055" algn="l"/>
                        </a:tabLst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3055" algn="l"/>
                        </a:tabLst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305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3055" algn="l"/>
                        </a:tabLst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3055" algn="l"/>
                        </a:tabLst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305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3055" algn="l"/>
                        </a:tabLst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3055" algn="l"/>
                        </a:tabLst>
                      </a:pP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3055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36773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86138" y="179909"/>
            <a:ext cx="74721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/>
                <a:solidFill>
                  <a:srgbClr val="003300"/>
                </a:solidFill>
                <a:effectLst/>
              </a:rPr>
              <a:t>Вовлеченные лица и рамки проекта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2022964"/>
              </p:ext>
            </p:extLst>
          </p:nvPr>
        </p:nvGraphicFramePr>
        <p:xfrm>
          <a:off x="287958" y="1548061"/>
          <a:ext cx="11737304" cy="432036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45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514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401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0947">
                <a:tc>
                  <a:txBody>
                    <a:bodyPr/>
                    <a:lstStyle/>
                    <a:p>
                      <a:r>
                        <a:rPr lang="ru-RU" sz="1800" dirty="0"/>
                        <a:t>1</a:t>
                      </a:r>
                      <a:endParaRPr lang="ru-RU" sz="1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u="non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</a:t>
                      </a:r>
                      <a:r>
                        <a:rPr lang="ru-RU" sz="2000" u="non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проекта</a:t>
                      </a:r>
                      <a:endParaRPr lang="ru-RU" sz="2000" u="none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родители, законные представители.</a:t>
                      </a:r>
                      <a:endParaRPr lang="ru-RU" sz="1800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0947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u="none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Владелец процесса</a:t>
                      </a:r>
                      <a:endParaRPr lang="ru-RU" sz="2000" b="1" u="none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ДОУ № 124 г. Липецка</a:t>
                      </a:r>
                      <a:endParaRPr lang="ru-RU" sz="1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0947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u="none" kern="12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процесса</a:t>
                      </a:r>
                      <a:endParaRPr lang="ru-RU" sz="2000" b="1" u="none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игровой деятельности детей</a:t>
                      </a:r>
                      <a:endParaRPr lang="ru-RU" sz="1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17025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u="none" kern="12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Границы процесса</a:t>
                      </a:r>
                      <a:endParaRPr lang="ru-RU" sz="2000" b="1" u="none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kern="12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 начала планирования игровой деятельности до уборки оборудования на место.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7525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u="none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Руководители проекта</a:t>
                      </a:r>
                      <a:endParaRPr lang="ru-RU" sz="2000" b="1" u="none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заместитель </a:t>
                      </a:r>
                      <a:r>
                        <a:rPr lang="ru-RU" sz="18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заведующей Н.В. Пуляк</a:t>
                      </a:r>
                      <a:endParaRPr lang="ru-RU" sz="1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502913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</a:t>
                      </a:r>
                      <a:r>
                        <a:rPr lang="ru-RU" sz="2000" baseline="0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проекта</a:t>
                      </a:r>
                      <a:endParaRPr lang="ru-RU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 Л. С. Рогачева </a:t>
                      </a:r>
                    </a:p>
                    <a:p>
                      <a:pPr marL="0" marR="0" indent="0" algn="l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 М. А. Вострикова </a:t>
                      </a:r>
                    </a:p>
                    <a:p>
                      <a:pPr marL="0" marR="0" indent="0" algn="l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инструктор по физической культуре Н.И. Ноздреватых </a:t>
                      </a:r>
                    </a:p>
                    <a:p>
                      <a:pPr marL="0" marR="0" indent="0" algn="l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 – психолог О.В. Пчелинцева </a:t>
                      </a:r>
                    </a:p>
                    <a:p>
                      <a:pPr marL="0" marR="0" indent="0" algn="l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– логопед Ю.А. Труфанова.</a:t>
                      </a:r>
                      <a:endParaRPr lang="ru-RU" sz="18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2" y="1044005"/>
            <a:ext cx="12241829" cy="2682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6" y="6012557"/>
            <a:ext cx="12241829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6729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3155" y="35893"/>
            <a:ext cx="47036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/>
                <a:solidFill>
                  <a:srgbClr val="003300"/>
                </a:solidFill>
                <a:effectLst/>
              </a:rPr>
              <a:t>Обоснование выбора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056710" y="815469"/>
            <a:ext cx="4464496" cy="804599"/>
          </a:xfrm>
          <a:prstGeom prst="round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проекта вызвана</a:t>
            </a:r>
            <a:endParaRPr lang="ru-RU" b="1" dirty="0">
              <a:solidFill>
                <a:srgbClr val="00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3982" y="815470"/>
            <a:ext cx="6048672" cy="1380664"/>
          </a:xfrm>
          <a:prstGeom prst="rect">
            <a:avLst/>
          </a:prstGeom>
          <a:ln>
            <a:solidFill>
              <a:srgbClr val="0033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</a:p>
          <a:p>
            <a:pPr algn="ctr"/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*большими временными                      	           затратами педагогов на 		           подготовку к организации 		          игровой деятельности детей</a:t>
            </a:r>
          </a:p>
          <a:p>
            <a:pPr algn="ctr"/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3982" y="2340149"/>
            <a:ext cx="11161240" cy="4320480"/>
          </a:xfrm>
          <a:prstGeom prst="rect">
            <a:avLst/>
          </a:prstGeom>
          <a:ln>
            <a:solidFill>
              <a:srgbClr val="0033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необходимостью создания развивающей и одновременно бережливой предметно-пространственной образовательной среды</a:t>
            </a:r>
          </a:p>
          <a:p>
            <a:pPr algn="ctr"/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 rot="5400000">
            <a:off x="6480646" y="976628"/>
            <a:ext cx="648072" cy="50405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9072934" y="1644413"/>
            <a:ext cx="648072" cy="684076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43942" y="169139"/>
            <a:ext cx="216024" cy="634747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1809238" y="169139"/>
            <a:ext cx="216024" cy="634747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https://st.depositphotos.com/1060916/2424/i/950/depositphotos_24249197-stock-photo-3d-person-with-an-alar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27" t="10270" r="11296" b="5351"/>
          <a:stretch/>
        </p:blipFill>
        <p:spPr bwMode="auto">
          <a:xfrm>
            <a:off x="1002091" y="870385"/>
            <a:ext cx="1374099" cy="125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Компьютер\Downloads\IMG-20200217-WA0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990" y="3632269"/>
            <a:ext cx="2217265" cy="295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омпьютер\Downloads\20201005_1416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9788" y="3492277"/>
            <a:ext cx="2796762" cy="157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омпьютер\Downloads\20200214_1438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3255" y="4962294"/>
            <a:ext cx="2891247" cy="162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75990" y="3204245"/>
            <a:ext cx="2217265" cy="5760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 ДОУ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84992" y="3492277"/>
            <a:ext cx="119590" cy="309634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 descr="https://severdv.ru/wp-content/uploads/2020/08/shirma-dlya-detskogo-sada-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77" r="20464"/>
          <a:stretch/>
        </p:blipFill>
        <p:spPr bwMode="auto">
          <a:xfrm>
            <a:off x="5965117" y="3420269"/>
            <a:ext cx="2891793" cy="319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://bolezniglaz.ru/wp-content/uploads/2017/09/1-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48"/>
          <a:stretch/>
        </p:blipFill>
        <p:spPr bwMode="auto">
          <a:xfrm>
            <a:off x="8856910" y="2947916"/>
            <a:ext cx="2785334" cy="191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5965117" y="3105513"/>
            <a:ext cx="2891793" cy="5760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Бережливая</a:t>
            </a:r>
          </a:p>
          <a:p>
            <a:pPr algn="ctr"/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 ДОУ</a:t>
            </a:r>
          </a:p>
        </p:txBody>
      </p:sp>
      <p:pic>
        <p:nvPicPr>
          <p:cNvPr id="26" name="Picture 13" descr="https://spicami.ru/wp-content/uploads/2019/06/prozrachnye-plastmassovye-korobk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9647" y="4698295"/>
            <a:ext cx="2842597" cy="189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6543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2835" y="107901"/>
            <a:ext cx="4750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/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Цели и плановый эффект</a:t>
            </a:r>
          </a:p>
        </p:txBody>
      </p:sp>
      <p:sp>
        <p:nvSpPr>
          <p:cNvPr id="27" name="Овал 26"/>
          <p:cNvSpPr/>
          <p:nvPr/>
        </p:nvSpPr>
        <p:spPr>
          <a:xfrm>
            <a:off x="287958" y="169139"/>
            <a:ext cx="216024" cy="634747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1665222" y="296804"/>
            <a:ext cx="216024" cy="634747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6100626"/>
              </p:ext>
            </p:extLst>
          </p:nvPr>
        </p:nvGraphicFramePr>
        <p:xfrm>
          <a:off x="720006" y="813447"/>
          <a:ext cx="10801200" cy="500938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959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0337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347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367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цели</a:t>
                      </a:r>
                      <a:endParaRPr lang="ru-RU" sz="18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Текущий</a:t>
                      </a:r>
                    </a:p>
                    <a:p>
                      <a:pPr algn="ctr"/>
                      <a:r>
                        <a:rPr lang="ru-RU" sz="18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8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Целевой</a:t>
                      </a:r>
                    </a:p>
                    <a:p>
                      <a:pPr algn="ctr"/>
                      <a:r>
                        <a:rPr lang="ru-RU" sz="18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800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Сокращение временных затрат на процесс подготовки игровой деятельности детей, мин. </a:t>
                      </a:r>
                    </a:p>
                    <a:p>
                      <a:endParaRPr lang="ru-RU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155</a:t>
                      </a:r>
                      <a:endParaRPr lang="ru-RU" sz="2000" b="1" kern="1200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  <a:p>
                      <a:pPr algn="ctr"/>
                      <a:endParaRPr lang="ru-RU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количества детей, чья инициатива была поддержана в процессе организованной игры, чел.</a:t>
                      </a:r>
                      <a:endParaRPr lang="ru-RU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/>
                      <a:endParaRPr lang="ru-RU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  <a:p>
                      <a:pPr algn="ctr"/>
                      <a:endParaRPr lang="ru-RU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Увеличение количества детей, воспользовавшихся возможностью выбора материалов, видов активности, участников совместной деятельности и общения, чел.</a:t>
                      </a:r>
                      <a:endParaRPr lang="ru-RU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  <a:p>
                      <a:pPr algn="ctr"/>
                      <a:endParaRPr lang="ru-RU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/>
                      <a:endParaRPr lang="ru-RU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Повышение удовлетворенности родителей качеством организации игровой деятельности детей,%</a:t>
                      </a:r>
                      <a:endParaRPr lang="ru-RU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50%</a:t>
                      </a:r>
                      <a:endParaRPr lang="ru-RU" sz="2000" b="1" kern="1200" dirty="0">
                        <a:solidFill>
                          <a:srgbClr val="0033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2115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90%</a:t>
                      </a:r>
                      <a:endParaRPr lang="ru-RU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b="1" dirty="0">
                        <a:solidFill>
                          <a:srgbClr val="00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81041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0246" y="95534"/>
            <a:ext cx="6280887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/>
                <a:solidFill>
                  <a:srgbClr val="00B050"/>
                </a:solidFill>
                <a:latin typeface="Arial Black" panose="020B0A04020102020204" pitchFamily="34" charset="0"/>
              </a:rPr>
              <a:t>Карта текущего состояния проекта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15289" y="755973"/>
            <a:ext cx="2060902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Шаг № 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5288" y="1619716"/>
            <a:ext cx="2060902" cy="22360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задач</a:t>
            </a:r>
            <a:endParaRPr lang="ru-RU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20206" y="1764085"/>
            <a:ext cx="2139381" cy="20882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rgbClr val="0066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Arial Narrow" panose="020B0606020202030204" pitchFamily="34" charset="0"/>
              </a:rPr>
              <a:t>Организация пространства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Arial Narrow" panose="020B0606020202030204" pitchFamily="34" charset="0"/>
              </a:rPr>
              <a:t>для игровой </a:t>
            </a:r>
            <a:r>
              <a:rPr lang="ru-RU" sz="2000" b="1" dirty="0">
                <a:solidFill>
                  <a:srgbClr val="006600"/>
                </a:solidFill>
                <a:latin typeface="Arial Narrow" panose="020B0606020202030204" pitchFamily="34" charset="0"/>
              </a:rPr>
              <a:t>деятельности</a:t>
            </a:r>
          </a:p>
          <a:p>
            <a:pPr algn="ctr"/>
            <a:endParaRPr lang="ru-RU" sz="18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75664" y="1692077"/>
            <a:ext cx="1965022" cy="20882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атрибутов</a:t>
            </a:r>
          </a:p>
          <a:p>
            <a:pPr algn="ctr"/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костюмов для игровой деятельности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72734" y="1761109"/>
            <a:ext cx="1944216" cy="2019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576990" y="1692078"/>
            <a:ext cx="2060902" cy="20882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Наведение </a:t>
            </a: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порядка, уборка оборудования на место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5289" y="3852317"/>
            <a:ext cx="1988893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мин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495506" y="3852317"/>
            <a:ext cx="2115241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мин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64957" y="3780309"/>
            <a:ext cx="1875729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мин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272734" y="3780309"/>
            <a:ext cx="1944216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мин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590655" y="3780309"/>
            <a:ext cx="2060902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мин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8475" y="4854533"/>
            <a:ext cx="5760640" cy="338554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протекания процесса: 155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 </a:t>
            </a:r>
          </a:p>
        </p:txBody>
      </p:sp>
      <p:sp>
        <p:nvSpPr>
          <p:cNvPr id="27" name="Пятно 1 26"/>
          <p:cNvSpPr/>
          <p:nvPr/>
        </p:nvSpPr>
        <p:spPr>
          <a:xfrm>
            <a:off x="2520206" y="3780310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9" name="Пятно 1 28"/>
          <p:cNvSpPr/>
          <p:nvPr/>
        </p:nvSpPr>
        <p:spPr>
          <a:xfrm>
            <a:off x="3074206" y="3230800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1" name="Пятно 1 30"/>
          <p:cNvSpPr/>
          <p:nvPr/>
        </p:nvSpPr>
        <p:spPr>
          <a:xfrm>
            <a:off x="3635627" y="3230800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15288" y="1260187"/>
            <a:ext cx="2060902" cy="4320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3300"/>
                </a:solidFill>
              </a:rPr>
              <a:t>Воспитатель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660836" y="740432"/>
            <a:ext cx="1772413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Шаг № 2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569003" y="1260029"/>
            <a:ext cx="2041744" cy="4320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3300"/>
                </a:solidFill>
              </a:rPr>
              <a:t>Воспитатель 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875664" y="1252120"/>
            <a:ext cx="1965022" cy="4320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3300"/>
                </a:solidFill>
              </a:rPr>
              <a:t>Воспитатель 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923800" y="755973"/>
            <a:ext cx="191688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Шаг № 3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7275786" y="1299786"/>
            <a:ext cx="1941164" cy="4320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3300"/>
                </a:solidFill>
              </a:rPr>
              <a:t>Дети 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72735" y="847262"/>
            <a:ext cx="1944216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Шаг № 4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9535364" y="1260382"/>
            <a:ext cx="2057850" cy="4320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3300"/>
                </a:solidFill>
              </a:rPr>
              <a:t>Дети 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9587021" y="783638"/>
            <a:ext cx="2006193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Шаг № 5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7137397" y="4405278"/>
            <a:ext cx="4795933" cy="22102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Условное обозначение:</a:t>
            </a:r>
          </a:p>
          <a:p>
            <a:pPr marL="457200" indent="-457200" algn="just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Перепроизводство</a:t>
            </a:r>
          </a:p>
          <a:p>
            <a:pPr marL="457200" indent="-457200" algn="just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Лишние движения</a:t>
            </a:r>
          </a:p>
          <a:p>
            <a:pPr marL="457200" indent="-457200" algn="just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Ненужная транспортировка</a:t>
            </a:r>
          </a:p>
          <a:p>
            <a:pPr marL="457200" indent="-457200" algn="just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Излишние запасы</a:t>
            </a:r>
          </a:p>
          <a:p>
            <a:pPr marL="457200" indent="-457200" algn="just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Избыточная обработка</a:t>
            </a:r>
          </a:p>
          <a:p>
            <a:pPr marL="457200" indent="-457200" algn="just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Ожидание </a:t>
            </a:r>
          </a:p>
          <a:p>
            <a:pPr marL="457200" indent="-457200" algn="just">
              <a:buAutoNum type="arabicPeriod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Переделка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Пятно 1 41"/>
          <p:cNvSpPr/>
          <p:nvPr/>
        </p:nvSpPr>
        <p:spPr>
          <a:xfrm>
            <a:off x="4389131" y="3058036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Пятно 1 43"/>
          <p:cNvSpPr/>
          <p:nvPr/>
        </p:nvSpPr>
        <p:spPr>
          <a:xfrm>
            <a:off x="1803122" y="3221891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Пятно 1 44"/>
          <p:cNvSpPr/>
          <p:nvPr/>
        </p:nvSpPr>
        <p:spPr>
          <a:xfrm>
            <a:off x="6619069" y="2183233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46" name="Пятно 1 45"/>
          <p:cNvSpPr/>
          <p:nvPr/>
        </p:nvSpPr>
        <p:spPr>
          <a:xfrm>
            <a:off x="6619068" y="2814169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47" name="Пятно 1 46"/>
          <p:cNvSpPr/>
          <p:nvPr/>
        </p:nvSpPr>
        <p:spPr>
          <a:xfrm>
            <a:off x="6397455" y="3404413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48" name="Пятно 1 47"/>
          <p:cNvSpPr/>
          <p:nvPr/>
        </p:nvSpPr>
        <p:spPr>
          <a:xfrm>
            <a:off x="11276163" y="2914865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49" name="Пятно 1 48"/>
          <p:cNvSpPr/>
          <p:nvPr/>
        </p:nvSpPr>
        <p:spPr>
          <a:xfrm>
            <a:off x="4984762" y="3515381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Пятно 1 50"/>
          <p:cNvSpPr/>
          <p:nvPr/>
        </p:nvSpPr>
        <p:spPr>
          <a:xfrm>
            <a:off x="10342673" y="3155341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52" name="Пятно 1 51"/>
          <p:cNvSpPr/>
          <p:nvPr/>
        </p:nvSpPr>
        <p:spPr>
          <a:xfrm>
            <a:off x="311221" y="3155341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53" name="Пятно 1 52"/>
          <p:cNvSpPr/>
          <p:nvPr/>
        </p:nvSpPr>
        <p:spPr>
          <a:xfrm>
            <a:off x="1088119" y="3213027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54" name="Пятно 1 53"/>
          <p:cNvSpPr/>
          <p:nvPr/>
        </p:nvSpPr>
        <p:spPr>
          <a:xfrm>
            <a:off x="4387584" y="2373275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Пятно 1 54"/>
          <p:cNvSpPr/>
          <p:nvPr/>
        </p:nvSpPr>
        <p:spPr>
          <a:xfrm>
            <a:off x="2439220" y="3058036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56" name="Пятно 1 55"/>
          <p:cNvSpPr/>
          <p:nvPr/>
        </p:nvSpPr>
        <p:spPr>
          <a:xfrm>
            <a:off x="7164200" y="3117333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Пятно 1 58"/>
          <p:cNvSpPr/>
          <p:nvPr/>
        </p:nvSpPr>
        <p:spPr>
          <a:xfrm>
            <a:off x="8352854" y="3155341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113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87958" y="169139"/>
            <a:ext cx="216024" cy="634747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11737230" y="169139"/>
            <a:ext cx="216024" cy="6347474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224062" y="169140"/>
            <a:ext cx="10297144" cy="684252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Перепроизводство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Потеря времени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подготовку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конспекта игровой деятельности с детьми. Дублирование поручений при транспортировке оборудования и атрибутов для организации игровой деятельности воспитателем с детьми в групповой комнате.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96070" y="971997"/>
            <a:ext cx="10225136" cy="912326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Лишние движения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Лишние перемещения при поиске  модулей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блоков, атрибутов и костюмов. Возврат модулей, блоков, атрибутов, костюмов в места хранения.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780831" y="198782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Пятно 1 8"/>
          <p:cNvSpPr/>
          <p:nvPr/>
        </p:nvSpPr>
        <p:spPr>
          <a:xfrm>
            <a:off x="780831" y="1044005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60066" y="2080873"/>
            <a:ext cx="10225136" cy="8353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Ненужная транспортировка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Не рациональное размещение оборудования в групповой комнате при организации игры с детьми. Детям сложно подойти к местам хранения костюмов, атрибутов, модулей -  обходят игровую мебель.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711615" y="2080873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60066" y="3124917"/>
            <a:ext cx="10225136" cy="7274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Излишние запасы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Накопления лишних костюмов и атрибутов, которые ни в какой деятельности с детьми не используются.  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ятно 1 12"/>
          <p:cNvSpPr/>
          <p:nvPr/>
        </p:nvSpPr>
        <p:spPr>
          <a:xfrm>
            <a:off x="720006" y="3030392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96070" y="4134649"/>
            <a:ext cx="10225136" cy="7274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Ожидание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Долгое ожидание при ознакомлении воспитателем детей с сюжетом игры, ее правилами, при распределении ролей между детьми.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ятно 1 16"/>
          <p:cNvSpPr/>
          <p:nvPr/>
        </p:nvSpPr>
        <p:spPr>
          <a:xfrm>
            <a:off x="724478" y="4134649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296070" y="5134781"/>
            <a:ext cx="10225136" cy="7274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Переделка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Разногласия между детьми при выборе роли для игры. Ошибки при выборе материалов для игры. Ошибки при постановки задач игровой деятельности с детьми. 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но 1 18"/>
          <p:cNvSpPr/>
          <p:nvPr/>
        </p:nvSpPr>
        <p:spPr>
          <a:xfrm>
            <a:off x="649264" y="5206219"/>
            <a:ext cx="443231" cy="624968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3388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0326" y="395933"/>
            <a:ext cx="4124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ln/>
                <a:solidFill>
                  <a:srgbClr val="00B050"/>
                </a:solidFill>
                <a:latin typeface="Arial Black" panose="020B0A04020102020204" pitchFamily="34" charset="0"/>
              </a:rPr>
              <a:t>Пирамида проблем</a:t>
            </a:r>
          </a:p>
        </p:txBody>
      </p:sp>
      <p:sp>
        <p:nvSpPr>
          <p:cNvPr id="3" name="Блок-схема: извлечение 2"/>
          <p:cNvSpPr/>
          <p:nvPr/>
        </p:nvSpPr>
        <p:spPr>
          <a:xfrm>
            <a:off x="258912" y="919153"/>
            <a:ext cx="4997598" cy="5381436"/>
          </a:xfrm>
          <a:prstGeom prst="flowChartExtra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880245" y="1260029"/>
            <a:ext cx="4804187" cy="432048"/>
            <a:chOff x="2088239" y="639481"/>
            <a:chExt cx="5873887" cy="707069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2088239" y="639481"/>
              <a:ext cx="5873887" cy="509449"/>
            </a:xfrm>
            <a:prstGeom prst="roundRect">
              <a:avLst/>
            </a:prstGeom>
            <a:ln>
              <a:solidFill>
                <a:srgbClr val="0033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2113108" y="664350"/>
              <a:ext cx="5824149" cy="682200"/>
            </a:xfrm>
            <a:prstGeom prst="rect">
              <a:avLst/>
            </a:prstGeom>
            <a:ln>
              <a:solidFill>
                <a:srgbClr val="0033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2000" b="1" kern="1200" dirty="0"/>
            </a:p>
            <a:p>
              <a:pPr lvl="0" algn="just" defTabSz="8890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2000" b="1" kern="1200" dirty="0">
                  <a:solidFill>
                    <a:schemeClr val="accent3">
                      <a:lumMod val="50000"/>
                    </a:schemeClr>
                  </a:solidFill>
                </a:rPr>
                <a:t>Федеральный уровень – 0 проблем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898842" y="1908101"/>
            <a:ext cx="4805939" cy="432048"/>
            <a:chOff x="2088239" y="639481"/>
            <a:chExt cx="5873887" cy="707069"/>
          </a:xfrm>
          <a:scene3d>
            <a:camera prst="orthographicFront"/>
            <a:lightRig rig="flat" dir="t"/>
          </a:scene3d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2088239" y="639481"/>
              <a:ext cx="5873887" cy="509449"/>
            </a:xfrm>
            <a:prstGeom prst="roundRect">
              <a:avLst/>
            </a:prstGeom>
            <a:ln>
              <a:solidFill>
                <a:srgbClr val="0033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2113108" y="664350"/>
              <a:ext cx="5824149" cy="682200"/>
            </a:xfrm>
            <a:prstGeom prst="rect">
              <a:avLst/>
            </a:prstGeom>
            <a:ln>
              <a:solidFill>
                <a:srgbClr val="0033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2000" b="1" kern="1200" dirty="0"/>
            </a:p>
            <a:p>
              <a:pPr lvl="0" algn="just" defTabSz="8890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2000" b="1" kern="1200" dirty="0">
                  <a:solidFill>
                    <a:schemeClr val="accent3">
                      <a:lumMod val="50000"/>
                    </a:schemeClr>
                  </a:solidFill>
                </a:rPr>
                <a:t>Региональный уровень – 0 проблем</a:t>
              </a:r>
            </a:p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/>
            </a:p>
          </p:txBody>
        </p:sp>
      </p:grpSp>
      <p:sp>
        <p:nvSpPr>
          <p:cNvPr id="10" name="Скругленный прямоугольник 9"/>
          <p:cNvSpPr/>
          <p:nvPr/>
        </p:nvSpPr>
        <p:spPr>
          <a:xfrm>
            <a:off x="3456310" y="3204245"/>
            <a:ext cx="6768752" cy="3240360"/>
          </a:xfrm>
          <a:prstGeom prst="roundRect">
            <a:avLst/>
          </a:prstGeom>
          <a:ln w="57150">
            <a:solidFill>
              <a:srgbClr val="0033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u="sng" dirty="0" smtClean="0">
                <a:solidFill>
                  <a:schemeClr val="accent3">
                    <a:lumMod val="50000"/>
                  </a:schemeClr>
                </a:solidFill>
              </a:rPr>
              <a:t>Уровень </a:t>
            </a:r>
            <a:r>
              <a:rPr lang="ru-RU" b="1" u="sng" dirty="0">
                <a:solidFill>
                  <a:schemeClr val="accent3">
                    <a:lumMod val="50000"/>
                  </a:schemeClr>
                </a:solidFill>
              </a:rPr>
              <a:t>образовательной организации</a:t>
            </a:r>
          </a:p>
          <a:p>
            <a:pPr lvl="0" algn="ctr"/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времени педагогическим работником </a:t>
            </a:r>
          </a:p>
          <a:p>
            <a:pPr algn="ctr"/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организация игровой деятельности</a:t>
            </a:r>
          </a:p>
          <a:p>
            <a:pPr lvl="0"/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Лишние передвижения</a:t>
            </a:r>
          </a:p>
          <a:p>
            <a:pPr lvl="0"/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lvl="0" algn="ctr"/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визуализации мест хранения </a:t>
            </a:r>
          </a:p>
          <a:p>
            <a:pPr lvl="0" algn="ctr"/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4"/>
          <p:cNvSpPr/>
          <p:nvPr/>
        </p:nvSpPr>
        <p:spPr>
          <a:xfrm>
            <a:off x="2952254" y="2427353"/>
            <a:ext cx="4752528" cy="416852"/>
          </a:xfrm>
          <a:prstGeom prst="rect">
            <a:avLst/>
          </a:prstGeom>
          <a:ln>
            <a:solidFill>
              <a:srgbClr val="003300"/>
            </a:solidFill>
          </a:ln>
          <a:scene3d>
            <a:camera prst="orthographicFront"/>
            <a:lightRig rig="flat" dir="t"/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just" defTabSz="8890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endParaRPr lang="ru-RU" sz="2000" b="1" kern="1200" dirty="0"/>
          </a:p>
          <a:p>
            <a:pPr lvl="0" algn="just" defTabSz="8890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2000" b="1" kern="1200" dirty="0">
                <a:solidFill>
                  <a:schemeClr val="accent3">
                    <a:lumMod val="50000"/>
                  </a:schemeClr>
                </a:solidFill>
              </a:rPr>
              <a:t>Муниципальный уровень – 0 проблем</a:t>
            </a:r>
          </a:p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/>
          </a:p>
        </p:txBody>
      </p:sp>
      <p:sp>
        <p:nvSpPr>
          <p:cNvPr id="16" name="Параллелограмм 15"/>
          <p:cNvSpPr/>
          <p:nvPr/>
        </p:nvSpPr>
        <p:spPr>
          <a:xfrm>
            <a:off x="3669116" y="3712873"/>
            <a:ext cx="435266" cy="427476"/>
          </a:xfrm>
          <a:prstGeom prst="parallelogram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7" name="Параллелограмм 16"/>
          <p:cNvSpPr/>
          <p:nvPr/>
        </p:nvSpPr>
        <p:spPr>
          <a:xfrm>
            <a:off x="3594601" y="4345235"/>
            <a:ext cx="435266" cy="371178"/>
          </a:xfrm>
          <a:prstGeom prst="parallelogram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18" name="Параллелограмм 17"/>
          <p:cNvSpPr/>
          <p:nvPr/>
        </p:nvSpPr>
        <p:spPr>
          <a:xfrm>
            <a:off x="3886749" y="4903698"/>
            <a:ext cx="435266" cy="388779"/>
          </a:xfrm>
          <a:prstGeom prst="parallelogram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</a:p>
        </p:txBody>
      </p:sp>
      <p:sp>
        <p:nvSpPr>
          <p:cNvPr id="19" name="Параллелограмм 18"/>
          <p:cNvSpPr/>
          <p:nvPr/>
        </p:nvSpPr>
        <p:spPr>
          <a:xfrm>
            <a:off x="3977958" y="5527550"/>
            <a:ext cx="435266" cy="485007"/>
          </a:xfrm>
          <a:prstGeom prst="parallelogram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1521214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0881" y="179909"/>
            <a:ext cx="6699270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/>
                <a:solidFill>
                  <a:srgbClr val="00B050"/>
                </a:solidFill>
                <a:latin typeface="Arial Black" panose="020B0A04020102020204" pitchFamily="34" charset="0"/>
              </a:rPr>
              <a:t>Карта идеального состояния проекта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636892" y="1044005"/>
            <a:ext cx="2160239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Шаг № </a:t>
            </a: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82112" y="1153032"/>
            <a:ext cx="2057850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Шаг № </a:t>
            </a:r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600002" y="1188021"/>
            <a:ext cx="2060902" cy="432048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Шаг № 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03411" y="1908101"/>
            <a:ext cx="2193721" cy="25922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3300"/>
                </a:solidFill>
                <a:latin typeface="Arial Narrow" panose="020B0606020202030204" pitchFamily="34" charset="0"/>
              </a:rPr>
              <a:t>Организация игровой деятельности с помощью </a:t>
            </a:r>
            <a:r>
              <a:rPr lang="ru-RU" sz="2000" b="1" dirty="0" smtClean="0">
                <a:solidFill>
                  <a:srgbClr val="003300"/>
                </a:solidFill>
                <a:latin typeface="Arial Narrow" panose="020B0606020202030204" pitchFamily="34" charset="0"/>
              </a:rPr>
              <a:t>схем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82112" y="1905125"/>
            <a:ext cx="2060902" cy="25952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3300"/>
                </a:solidFill>
                <a:latin typeface="Arial Narrow" panose="020B0606020202030204" pitchFamily="34" charset="0"/>
              </a:rPr>
              <a:t>Игровая  деятельность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00002" y="1864396"/>
            <a:ext cx="2060902" cy="25639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Наведение 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92214" y="4500389"/>
            <a:ext cx="2204917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2,5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157172" y="4500389"/>
            <a:ext cx="2060902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615812" y="4500389"/>
            <a:ext cx="2060902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2,5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34292" y="5543437"/>
            <a:ext cx="4032448" cy="338554"/>
          </a:xfrm>
          <a:prstGeom prst="rect">
            <a:avLst/>
          </a:prstGeom>
          <a:noFill/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протекания процесса: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5158423" y="1622167"/>
            <a:ext cx="2084591" cy="4320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3300"/>
                </a:solidFill>
              </a:rPr>
              <a:t>Дети 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615812" y="1620069"/>
            <a:ext cx="2084591" cy="4320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3300"/>
                </a:solidFill>
              </a:rPr>
              <a:t>Дети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665474" y="1476053"/>
            <a:ext cx="2059651" cy="4320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3300"/>
                </a:solidFill>
              </a:rPr>
              <a:t>Дети </a:t>
            </a:r>
          </a:p>
        </p:txBody>
      </p:sp>
    </p:spTree>
    <p:extLst>
      <p:ext uri="{BB962C8B-B14F-4D97-AF65-F5344CB8AC3E}">
        <p14:creationId xmlns:p14="http://schemas.microsoft.com/office/powerpoint/2010/main" xmlns="" val="10021846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1784</TotalTime>
  <Words>1079</Words>
  <Application>Microsoft Office PowerPoint</Application>
  <PresentationFormat>Произвольный</PresentationFormat>
  <Paragraphs>405</Paragraphs>
  <Slides>15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Администрация Липецкой области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Киц А.</dc:creator>
  <cp:lastModifiedBy>user</cp:lastModifiedBy>
  <cp:revision>378</cp:revision>
  <cp:lastPrinted>2020-09-15T10:49:23Z</cp:lastPrinted>
  <dcterms:created xsi:type="dcterms:W3CDTF">2019-06-03T12:00:22Z</dcterms:created>
  <dcterms:modified xsi:type="dcterms:W3CDTF">2022-01-13T07:35:22Z</dcterms:modified>
</cp:coreProperties>
</file>