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9"/>
  </p:notesMasterIdLst>
  <p:sldIdLst>
    <p:sldId id="257" r:id="rId2"/>
    <p:sldId id="304" r:id="rId3"/>
    <p:sldId id="322" r:id="rId4"/>
    <p:sldId id="323" r:id="rId5"/>
    <p:sldId id="324" r:id="rId6"/>
    <p:sldId id="325" r:id="rId7"/>
    <p:sldId id="326" r:id="rId8"/>
  </p:sldIdLst>
  <p:sldSz cx="12241213" cy="6840538"/>
  <p:notesSz cx="6858000" cy="9144000"/>
  <p:defaultTextStyle>
    <a:defPPr>
      <a:defRPr lang="ru-RU"/>
    </a:defPPr>
    <a:lvl1pPr marL="0" algn="l" defTabSz="122115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0579" algn="l" defTabSz="122115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1157" algn="l" defTabSz="122115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31736" algn="l" defTabSz="122115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42315" algn="l" defTabSz="122115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52894" algn="l" defTabSz="122115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63472" algn="l" defTabSz="122115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74051" algn="l" defTabSz="122115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84630" algn="l" defTabSz="122115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5">
          <p15:clr>
            <a:srgbClr val="A4A3A4"/>
          </p15:clr>
        </p15:guide>
        <p15:guide id="2" pos="38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00"/>
    <a:srgbClr val="006600"/>
    <a:srgbClr val="00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27" autoAdjust="0"/>
    <p:restoredTop sz="91713" autoAdjust="0"/>
  </p:normalViewPr>
  <p:slideViewPr>
    <p:cSldViewPr>
      <p:cViewPr>
        <p:scale>
          <a:sx n="60" d="100"/>
          <a:sy n="60" d="100"/>
        </p:scale>
        <p:origin x="-197" y="-437"/>
      </p:cViewPr>
      <p:guideLst>
        <p:guide orient="horz" pos="2155"/>
        <p:guide pos="3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5DE31-E605-4B3E-8ECF-A2960C32B628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CBAE3-E11D-461C-9A9D-12AC48C3DA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8907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115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0579" algn="l" defTabSz="122115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21157" algn="l" defTabSz="122115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31736" algn="l" defTabSz="122115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42315" algn="l" defTabSz="122115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52894" algn="l" defTabSz="122115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63472" algn="l" defTabSz="122115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74051" algn="l" defTabSz="122115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84630" algn="l" defTabSz="122115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CBAE3-E11D-461C-9A9D-12AC48C3DA4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8601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CBAE3-E11D-461C-9A9D-12AC48C3DA4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032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8092" y="2125001"/>
            <a:ext cx="10405031" cy="146628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6182" y="3876305"/>
            <a:ext cx="8568850" cy="174813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0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1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1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2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5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63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7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84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E5A1-7306-42CE-A674-07289B189E4A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494A-C758-4FF8-A976-544A2257D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2043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E5A1-7306-42CE-A674-07289B189E4A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494A-C758-4FF8-A976-544A2257D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0928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74880" y="273939"/>
            <a:ext cx="2754273" cy="583662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2061" y="273939"/>
            <a:ext cx="8058799" cy="583662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E5A1-7306-42CE-A674-07289B189E4A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494A-C758-4FF8-A976-544A2257D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9597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2"/>
            <a:ext cx="12241213" cy="6840538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ru-RU" noProof="0" dirty="0"/>
              <a:t>Рис.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4104652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E5A1-7306-42CE-A674-07289B189E4A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494A-C758-4FF8-A976-544A2257D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135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6971" y="4395681"/>
            <a:ext cx="10405031" cy="1358606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6971" y="2899313"/>
            <a:ext cx="10405031" cy="1496366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61057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115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317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4231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5289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634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740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846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E5A1-7306-42CE-A674-07289B189E4A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494A-C758-4FF8-A976-544A2257D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9378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2061" y="1596127"/>
            <a:ext cx="5406535" cy="4514439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22617" y="1596127"/>
            <a:ext cx="5406535" cy="4514439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E5A1-7306-42CE-A674-07289B189E4A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494A-C758-4FF8-A976-544A2257D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3421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2062" y="1531205"/>
            <a:ext cx="5408661" cy="63813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579" indent="0">
              <a:buNone/>
              <a:defRPr sz="2600" b="1"/>
            </a:lvl2pPr>
            <a:lvl3pPr marL="1221157" indent="0">
              <a:buNone/>
              <a:defRPr sz="2400" b="1"/>
            </a:lvl3pPr>
            <a:lvl4pPr marL="1831736" indent="0">
              <a:buNone/>
              <a:defRPr sz="2100" b="1"/>
            </a:lvl4pPr>
            <a:lvl5pPr marL="2442315" indent="0">
              <a:buNone/>
              <a:defRPr sz="2100" b="1"/>
            </a:lvl5pPr>
            <a:lvl6pPr marL="3052894" indent="0">
              <a:buNone/>
              <a:defRPr sz="2100" b="1"/>
            </a:lvl6pPr>
            <a:lvl7pPr marL="3663472" indent="0">
              <a:buNone/>
              <a:defRPr sz="2100" b="1"/>
            </a:lvl7pPr>
            <a:lvl8pPr marL="4274051" indent="0">
              <a:buNone/>
              <a:defRPr sz="2100" b="1"/>
            </a:lvl8pPr>
            <a:lvl9pPr marL="4884630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2062" y="2169337"/>
            <a:ext cx="5408661" cy="3941227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18369" y="1531205"/>
            <a:ext cx="5410786" cy="63813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579" indent="0">
              <a:buNone/>
              <a:defRPr sz="2600" b="1"/>
            </a:lvl2pPr>
            <a:lvl3pPr marL="1221157" indent="0">
              <a:buNone/>
              <a:defRPr sz="2400" b="1"/>
            </a:lvl3pPr>
            <a:lvl4pPr marL="1831736" indent="0">
              <a:buNone/>
              <a:defRPr sz="2100" b="1"/>
            </a:lvl4pPr>
            <a:lvl5pPr marL="2442315" indent="0">
              <a:buNone/>
              <a:defRPr sz="2100" b="1"/>
            </a:lvl5pPr>
            <a:lvl6pPr marL="3052894" indent="0">
              <a:buNone/>
              <a:defRPr sz="2100" b="1"/>
            </a:lvl6pPr>
            <a:lvl7pPr marL="3663472" indent="0">
              <a:buNone/>
              <a:defRPr sz="2100" b="1"/>
            </a:lvl7pPr>
            <a:lvl8pPr marL="4274051" indent="0">
              <a:buNone/>
              <a:defRPr sz="2100" b="1"/>
            </a:lvl8pPr>
            <a:lvl9pPr marL="4884630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18369" y="2169337"/>
            <a:ext cx="5410786" cy="3941227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E5A1-7306-42CE-A674-07289B189E4A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494A-C758-4FF8-A976-544A2257D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8598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E5A1-7306-42CE-A674-07289B189E4A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494A-C758-4FF8-A976-544A2257D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1713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E5A1-7306-42CE-A674-07289B189E4A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494A-C758-4FF8-A976-544A2257D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3735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064" y="272353"/>
            <a:ext cx="4027274" cy="1159092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5974" y="272356"/>
            <a:ext cx="6843178" cy="583821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2064" y="1431448"/>
            <a:ext cx="4027274" cy="4679118"/>
          </a:xfrm>
        </p:spPr>
        <p:txBody>
          <a:bodyPr/>
          <a:lstStyle>
            <a:lvl1pPr marL="0" indent="0">
              <a:buNone/>
              <a:defRPr sz="1900"/>
            </a:lvl1pPr>
            <a:lvl2pPr marL="610579" indent="0">
              <a:buNone/>
              <a:defRPr sz="1600"/>
            </a:lvl2pPr>
            <a:lvl3pPr marL="1221157" indent="0">
              <a:buNone/>
              <a:defRPr sz="1400"/>
            </a:lvl3pPr>
            <a:lvl4pPr marL="1831736" indent="0">
              <a:buNone/>
              <a:defRPr sz="1200"/>
            </a:lvl4pPr>
            <a:lvl5pPr marL="2442315" indent="0">
              <a:buNone/>
              <a:defRPr sz="1200"/>
            </a:lvl5pPr>
            <a:lvl6pPr marL="3052894" indent="0">
              <a:buNone/>
              <a:defRPr sz="1200"/>
            </a:lvl6pPr>
            <a:lvl7pPr marL="3663472" indent="0">
              <a:buNone/>
              <a:defRPr sz="1200"/>
            </a:lvl7pPr>
            <a:lvl8pPr marL="4274051" indent="0">
              <a:buNone/>
              <a:defRPr sz="1200"/>
            </a:lvl8pPr>
            <a:lvl9pPr marL="488463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E5A1-7306-42CE-A674-07289B189E4A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494A-C758-4FF8-A976-544A2257D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3521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9363" y="4788376"/>
            <a:ext cx="7344728" cy="565296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9363" y="611214"/>
            <a:ext cx="7344728" cy="4104323"/>
          </a:xfrm>
        </p:spPr>
        <p:txBody>
          <a:bodyPr/>
          <a:lstStyle>
            <a:lvl1pPr marL="0" indent="0">
              <a:buNone/>
              <a:defRPr sz="4200"/>
            </a:lvl1pPr>
            <a:lvl2pPr marL="610579" indent="0">
              <a:buNone/>
              <a:defRPr sz="3700"/>
            </a:lvl2pPr>
            <a:lvl3pPr marL="1221157" indent="0">
              <a:buNone/>
              <a:defRPr sz="3200"/>
            </a:lvl3pPr>
            <a:lvl4pPr marL="1831736" indent="0">
              <a:buNone/>
              <a:defRPr sz="2600"/>
            </a:lvl4pPr>
            <a:lvl5pPr marL="2442315" indent="0">
              <a:buNone/>
              <a:defRPr sz="2600"/>
            </a:lvl5pPr>
            <a:lvl6pPr marL="3052894" indent="0">
              <a:buNone/>
              <a:defRPr sz="2600"/>
            </a:lvl6pPr>
            <a:lvl7pPr marL="3663472" indent="0">
              <a:buNone/>
              <a:defRPr sz="2600"/>
            </a:lvl7pPr>
            <a:lvl8pPr marL="4274051" indent="0">
              <a:buNone/>
              <a:defRPr sz="2600"/>
            </a:lvl8pPr>
            <a:lvl9pPr marL="4884630" indent="0">
              <a:buNone/>
              <a:defRPr sz="26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9363" y="5353671"/>
            <a:ext cx="7344728" cy="802814"/>
          </a:xfrm>
        </p:spPr>
        <p:txBody>
          <a:bodyPr/>
          <a:lstStyle>
            <a:lvl1pPr marL="0" indent="0">
              <a:buNone/>
              <a:defRPr sz="1900"/>
            </a:lvl1pPr>
            <a:lvl2pPr marL="610579" indent="0">
              <a:buNone/>
              <a:defRPr sz="1600"/>
            </a:lvl2pPr>
            <a:lvl3pPr marL="1221157" indent="0">
              <a:buNone/>
              <a:defRPr sz="1400"/>
            </a:lvl3pPr>
            <a:lvl4pPr marL="1831736" indent="0">
              <a:buNone/>
              <a:defRPr sz="1200"/>
            </a:lvl4pPr>
            <a:lvl5pPr marL="2442315" indent="0">
              <a:buNone/>
              <a:defRPr sz="1200"/>
            </a:lvl5pPr>
            <a:lvl6pPr marL="3052894" indent="0">
              <a:buNone/>
              <a:defRPr sz="1200"/>
            </a:lvl6pPr>
            <a:lvl7pPr marL="3663472" indent="0">
              <a:buNone/>
              <a:defRPr sz="1200"/>
            </a:lvl7pPr>
            <a:lvl8pPr marL="4274051" indent="0">
              <a:buNone/>
              <a:defRPr sz="1200"/>
            </a:lvl8pPr>
            <a:lvl9pPr marL="488463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E5A1-7306-42CE-A674-07289B189E4A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494A-C758-4FF8-A976-544A2257D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5205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061" y="273939"/>
            <a:ext cx="11017092" cy="1140089"/>
          </a:xfrm>
          <a:prstGeom prst="rect">
            <a:avLst/>
          </a:prstGeom>
        </p:spPr>
        <p:txBody>
          <a:bodyPr vert="horz" lIns="122115" tIns="61058" rIns="122115" bIns="6105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2061" y="1596127"/>
            <a:ext cx="11017092" cy="4514439"/>
          </a:xfrm>
          <a:prstGeom prst="rect">
            <a:avLst/>
          </a:prstGeom>
        </p:spPr>
        <p:txBody>
          <a:bodyPr vert="horz" lIns="122115" tIns="61058" rIns="122115" bIns="6105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2061" y="6340166"/>
            <a:ext cx="2856283" cy="364196"/>
          </a:xfrm>
          <a:prstGeom prst="rect">
            <a:avLst/>
          </a:prstGeom>
        </p:spPr>
        <p:txBody>
          <a:bodyPr vert="horz" lIns="122115" tIns="61058" rIns="122115" bIns="610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5E5A1-7306-42CE-A674-07289B189E4A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82415" y="6340166"/>
            <a:ext cx="3876384" cy="364196"/>
          </a:xfrm>
          <a:prstGeom prst="rect">
            <a:avLst/>
          </a:prstGeom>
        </p:spPr>
        <p:txBody>
          <a:bodyPr vert="horz" lIns="122115" tIns="61058" rIns="122115" bIns="610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72869" y="6340166"/>
            <a:ext cx="2856283" cy="364196"/>
          </a:xfrm>
          <a:prstGeom prst="rect">
            <a:avLst/>
          </a:prstGeom>
        </p:spPr>
        <p:txBody>
          <a:bodyPr vert="horz" lIns="122115" tIns="61058" rIns="122115" bIns="610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4494A-C758-4FF8-A976-544A2257D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346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221157" rtl="0" eaLnBrk="1" latinLnBrk="0" hangingPunct="1"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934" indent="-457934" algn="l" defTabSz="12211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92190" indent="-381612" algn="l" defTabSz="1221157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6447" indent="-305289" algn="l" defTabSz="122115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7025" indent="-305289" algn="l" defTabSz="1221157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7604" indent="-305289" algn="l" defTabSz="1221157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8183" indent="-305289" algn="l" defTabSz="1221157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8762" indent="-305289" algn="l" defTabSz="1221157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9340" indent="-305289" algn="l" defTabSz="1221157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9919" indent="-305289" algn="l" defTabSz="1221157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211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0579" algn="l" defTabSz="12211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1157" algn="l" defTabSz="12211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1736" algn="l" defTabSz="12211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2315" algn="l" defTabSz="12211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2894" algn="l" defTabSz="12211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63472" algn="l" defTabSz="12211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74051" algn="l" defTabSz="12211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84630" algn="l" defTabSz="12211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7320" y="-5727"/>
            <a:ext cx="12241213" cy="6840538"/>
            <a:chOff x="0" y="0"/>
            <a:chExt cx="12192000" cy="6858000"/>
          </a:xfrm>
          <a:solidFill>
            <a:srgbClr val="92D050"/>
          </a:solidFill>
        </p:grpSpPr>
        <p:sp>
          <p:nvSpPr>
            <p:cNvPr id="14" name="Freeform 13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2666230 w 10944667"/>
                <a:gd name="connsiteY0" fmla="*/ 0 h 6858001"/>
                <a:gd name="connsiteX1" fmla="*/ 10944667 w 10944667"/>
                <a:gd name="connsiteY1" fmla="*/ 0 h 6858001"/>
                <a:gd name="connsiteX2" fmla="*/ 4086666 w 10944667"/>
                <a:gd name="connsiteY2" fmla="*/ 6858001 h 6858001"/>
                <a:gd name="connsiteX3" fmla="*/ 0 w 10944667"/>
                <a:gd name="connsiteY3" fmla="*/ 6858001 h 6858001"/>
                <a:gd name="connsiteX4" fmla="*/ 0 w 10944667"/>
                <a:gd name="connsiteY4" fmla="*/ 266623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667" h="6858001">
                  <a:moveTo>
                    <a:pt x="2666230" y="0"/>
                  </a:moveTo>
                  <a:lnTo>
                    <a:pt x="10944667" y="0"/>
                  </a:lnTo>
                  <a:lnTo>
                    <a:pt x="4086666" y="6858001"/>
                  </a:lnTo>
                  <a:lnTo>
                    <a:pt x="0" y="6858001"/>
                  </a:lnTo>
                  <a:lnTo>
                    <a:pt x="0" y="266623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724" name="TextBox 14"/>
            <p:cNvSpPr txBox="1">
              <a:spLocks noChangeArrowheads="1"/>
            </p:cNvSpPr>
            <p:nvPr/>
          </p:nvSpPr>
          <p:spPr bwMode="auto">
            <a:xfrm>
              <a:off x="4581856" y="1624203"/>
              <a:ext cx="183987" cy="70969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endParaRPr lang="en-US" altLang="ru-RU" sz="4000" b="1" dirty="0">
                <a:solidFill>
                  <a:srgbClr val="FFFFFF"/>
                </a:solidFill>
                <a:latin typeface="Gotham Pro" pitchFamily="2" charset="0"/>
                <a:cs typeface="Gotham Pro" pitchFamily="2" charset="0"/>
              </a:endParaRPr>
            </a:p>
          </p:txBody>
        </p:sp>
        <p:sp>
          <p:nvSpPr>
            <p:cNvPr id="30726" name="Прямоугольник 1"/>
            <p:cNvSpPr>
              <a:spLocks noChangeArrowheads="1"/>
            </p:cNvSpPr>
            <p:nvPr/>
          </p:nvSpPr>
          <p:spPr bwMode="auto">
            <a:xfrm>
              <a:off x="1553449" y="5930913"/>
              <a:ext cx="935903" cy="5245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sz="2800" b="1" dirty="0" smtClean="0">
                  <a:solidFill>
                    <a:schemeClr val="bg1"/>
                  </a:solidFill>
                  <a:latin typeface="Gotham Pro" panose="02000503040000020004" charset="0"/>
                  <a:cs typeface="Gotham Pro" panose="02000503040000020004" charset="0"/>
                </a:rPr>
                <a:t>2021  </a:t>
              </a:r>
              <a:r>
                <a:rPr lang="ru-RU" altLang="ru-RU" sz="1800" b="1" dirty="0">
                  <a:solidFill>
                    <a:schemeClr val="bg1"/>
                  </a:solidFill>
                  <a:latin typeface="Gotham Pro" panose="02000503040000020004" charset="0"/>
                  <a:cs typeface="Gotham Pro" panose="02000503040000020004" charset="0"/>
                </a:rPr>
                <a:t>г</a:t>
              </a:r>
              <a:endParaRPr lang="ru-RU" altLang="ru-RU" sz="1800" b="1" dirty="0">
                <a:latin typeface="Gotham Pro" panose="02000503040000020004" charset="0"/>
                <a:cs typeface="Gotham Pro" panose="02000503040000020004" charset="0"/>
              </a:endParaRPr>
            </a:p>
          </p:txBody>
        </p:sp>
        <p:sp>
          <p:nvSpPr>
            <p:cNvPr id="30728" name="Прямоугольник 12"/>
            <p:cNvSpPr>
              <a:spLocks noChangeArrowheads="1"/>
            </p:cNvSpPr>
            <p:nvPr/>
          </p:nvSpPr>
          <p:spPr bwMode="auto">
            <a:xfrm>
              <a:off x="935039" y="220663"/>
              <a:ext cx="1085563" cy="5554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sz="1500" dirty="0">
                  <a:solidFill>
                    <a:schemeClr val="accent2"/>
                  </a:solidFill>
                </a:rPr>
                <a:t>Липецкая </a:t>
              </a:r>
            </a:p>
            <a:p>
              <a:r>
                <a:rPr lang="ru-RU" altLang="ru-RU" sz="1500" dirty="0">
                  <a:solidFill>
                    <a:schemeClr val="accent2"/>
                  </a:solidFill>
                </a:rPr>
                <a:t>область</a:t>
              </a:r>
            </a:p>
          </p:txBody>
        </p:sp>
        <p:pic>
          <p:nvPicPr>
            <p:cNvPr id="30727" name="Picture 2" descr="C:\Users\User\Desktop\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025" y="198438"/>
              <a:ext cx="450850" cy="5048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C:\Users\User\Desktop\lipeckaya_coa_small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7162" y="5490662"/>
              <a:ext cx="932777" cy="1186362"/>
            </a:xfrm>
            <a:prstGeom prst="rect">
              <a:avLst/>
            </a:prstGeom>
            <a:solidFill>
              <a:srgbClr val="FFFFFF"/>
            </a:solidFill>
          </p:spPr>
        </p:pic>
      </p:grpSp>
      <p:sp>
        <p:nvSpPr>
          <p:cNvPr id="10" name="Rectangle 6"/>
          <p:cNvSpPr/>
          <p:nvPr/>
        </p:nvSpPr>
        <p:spPr>
          <a:xfrm flipH="1">
            <a:off x="1071563" y="3986213"/>
            <a:ext cx="46037" cy="7112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323232"/>
              </a:solidFill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52054" y="1388363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Futura PT Medium" pitchFamily="34" charset="-52"/>
              </a:rPr>
              <a:t>Оптимизация процесса </a:t>
            </a:r>
            <a:endParaRPr lang="ru-RU" sz="3200" b="1" dirty="0" smtClean="0">
              <a:solidFill>
                <a:schemeClr val="bg1"/>
              </a:solidFill>
              <a:latin typeface="Futura PT Medium" pitchFamily="34" charset="-52"/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Futura PT Medium" pitchFamily="34" charset="-52"/>
              </a:rPr>
              <a:t>в</a:t>
            </a:r>
            <a:r>
              <a:rPr lang="ru-RU" sz="3200" b="1" dirty="0" smtClean="0">
                <a:solidFill>
                  <a:schemeClr val="bg1"/>
                </a:solidFill>
                <a:latin typeface="Futura PT Medium" pitchFamily="34" charset="-52"/>
              </a:rPr>
              <a:t>нутреннего мониторинга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Futura PT Medium" pitchFamily="34" charset="-52"/>
              </a:rPr>
              <a:t>качества образования </a:t>
            </a:r>
            <a:endParaRPr lang="ru-RU" sz="3200" b="1" dirty="0">
              <a:solidFill>
                <a:schemeClr val="bg1"/>
              </a:solidFill>
              <a:latin typeface="Futura PT Medium" pitchFamily="34" charset="-52"/>
            </a:endParaRPr>
          </a:p>
        </p:txBody>
      </p:sp>
      <p:sp>
        <p:nvSpPr>
          <p:cNvPr id="12" name="Rectangle 6"/>
          <p:cNvSpPr/>
          <p:nvPr/>
        </p:nvSpPr>
        <p:spPr>
          <a:xfrm flipH="1">
            <a:off x="383001" y="3996333"/>
            <a:ext cx="5168255" cy="1266347"/>
          </a:xfrm>
          <a:prstGeom prst="rect">
            <a:avLst/>
          </a:prstGeom>
          <a:ln w="76200">
            <a:solidFill>
              <a:srgbClr val="9BBB59">
                <a:alpha val="49020"/>
              </a:srgb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№124 г. Липецка</a:t>
            </a:r>
            <a:endParaRPr lang="en-US" sz="2000" b="1" kern="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40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user\Downloads\паспорт.tif"/>
          <p:cNvPicPr>
            <a:picLocks noChangeAspect="1" noChangeArrowheads="1"/>
          </p:cNvPicPr>
          <p:nvPr/>
        </p:nvPicPr>
        <p:blipFill>
          <a:blip r:embed="rId3" cstate="print"/>
          <a:srcRect b="4045"/>
          <a:stretch>
            <a:fillRect/>
          </a:stretch>
        </p:blipFill>
        <p:spPr bwMode="auto">
          <a:xfrm>
            <a:off x="1334260" y="-7632"/>
            <a:ext cx="10071590" cy="68481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65108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1311"/>
            <a:ext cx="12241213" cy="26957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800" dirty="0"/>
          </a:p>
        </p:txBody>
      </p:sp>
      <p:pic>
        <p:nvPicPr>
          <p:cNvPr id="4" name="Picture 12" descr="https://pbs.twimg.com/media/CrRf9SIWIAARMR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84" t="15218" r="2612" b="12907"/>
          <a:stretch/>
        </p:blipFill>
        <p:spPr bwMode="auto">
          <a:xfrm>
            <a:off x="262690" y="777063"/>
            <a:ext cx="1261379" cy="57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62690" y="1634319"/>
          <a:ext cx="6072230" cy="447598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214710"/>
                <a:gridCol w="2857520"/>
              </a:tblGrid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ПРОБЛЕМЫ</a:t>
                      </a:r>
                      <a:endParaRPr lang="ru-RU" sz="1400" b="1" dirty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РИСКИ</a:t>
                      </a:r>
                      <a:endParaRPr lang="ru-RU" sz="1400" b="1" dirty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b="1" kern="1200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</a:t>
                      </a:r>
                      <a:r>
                        <a:rPr lang="ru-RU" sz="1400" b="1" kern="1200" baseline="0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Временные потери в процессе оценки качества образования. </a:t>
                      </a:r>
                      <a:endParaRPr lang="ru-RU" sz="1400" b="1" dirty="0">
                        <a:solidFill>
                          <a:srgbClr val="00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solidFill>
                            <a:srgbClr val="0033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 Искажение </a:t>
                      </a:r>
                      <a:r>
                        <a:rPr lang="ru-RU" sz="1400" b="1" dirty="0">
                          <a:solidFill>
                            <a:srgbClr val="0033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результатов МКДО из – за не правильного понимания педагогами поставленных задач.</a:t>
                      </a:r>
                      <a:endParaRPr lang="ru-RU" sz="1400" b="1" dirty="0">
                        <a:solidFill>
                          <a:srgbClr val="00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solidFill>
                            <a:srgbClr val="0033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 Рассогласованность </a:t>
                      </a:r>
                      <a:r>
                        <a:rPr lang="ru-RU" sz="1400" b="1" dirty="0">
                          <a:solidFill>
                            <a:srgbClr val="0033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 дублирование различных видов деятельности в процессе качества образования.</a:t>
                      </a:r>
                      <a:endParaRPr lang="ru-RU" sz="1400" b="1" dirty="0">
                        <a:solidFill>
                          <a:srgbClr val="00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  <a:tc rowSpan="2">
                  <a:txBody>
                    <a:bodyPr/>
                    <a:lstStyle/>
                    <a:p>
                      <a:pPr algn="just"/>
                      <a:endParaRPr lang="ru-RU" sz="1400" b="1" kern="1200" dirty="0" smtClean="0">
                        <a:solidFill>
                          <a:srgbClr val="0033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400" b="1" kern="1200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Искажение внутренней оценки вследствие отсутствия внешних экспертов.</a:t>
                      </a:r>
                      <a:endParaRPr lang="ru-RU" sz="1400" b="1" dirty="0">
                        <a:solidFill>
                          <a:srgbClr val="00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solidFill>
                            <a:srgbClr val="0033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 Необходимость </a:t>
                      </a:r>
                      <a:r>
                        <a:rPr lang="ru-RU" sz="1400" b="1" dirty="0">
                          <a:solidFill>
                            <a:srgbClr val="0033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формирования единой системы внутреннего мониторинга качества образования в соответствии с контекстом муниципальной Концепции эффективности управления качеством дошкольного образования.</a:t>
                      </a:r>
                      <a:endParaRPr lang="ru-RU" sz="1400" b="1" dirty="0">
                        <a:solidFill>
                          <a:srgbClr val="00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  <a:tc vMerge="1">
                  <a:txBody>
                    <a:bodyPr/>
                    <a:lstStyle/>
                    <a:p>
                      <a:pPr algn="just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20012" y="991377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Обоснование выбора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92110" y="777063"/>
            <a:ext cx="4714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Вовлеченные лица и рамки проекта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620672" y="1348567"/>
          <a:ext cx="5286412" cy="510692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143140"/>
                <a:gridCol w="314327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u="none" kern="12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Заказчик проекта</a:t>
                      </a:r>
                      <a:r>
                        <a:rPr lang="ru-RU" sz="1400" b="1" kern="12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endParaRPr lang="ru-RU" sz="1400" dirty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66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Соболев В.В., заведующий</a:t>
                      </a:r>
                      <a:r>
                        <a:rPr lang="ru-RU" sz="14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66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2211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kern="12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Владелец процесса</a:t>
                      </a:r>
                      <a:r>
                        <a:rPr lang="ru-RU" sz="1400" b="1" kern="12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endParaRPr lang="ru-RU" sz="1400" dirty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ДОУ № 124 г. Липецка</a:t>
                      </a:r>
                    </a:p>
                    <a:p>
                      <a:endParaRPr lang="ru-RU" sz="1400" b="1" dirty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Название процесса:</a:t>
                      </a:r>
                      <a:endParaRPr lang="ru-RU" sz="1400" b="1" dirty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66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внутренний формирующий мониторинг качества образования</a:t>
                      </a:r>
                      <a:r>
                        <a:rPr lang="ru-RU" sz="1400" b="1" dirty="0" smtClean="0">
                          <a:solidFill>
                            <a:srgbClr val="0066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66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Границы процесса:</a:t>
                      </a:r>
                      <a:endParaRPr lang="ru-RU" sz="1400" b="1" dirty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66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 сбора первичных данных о качестве деятельности ДОУ до формирования отчетной информации об оценки качества образования</a:t>
                      </a:r>
                      <a:r>
                        <a:rPr lang="ru-RU" sz="1400" b="1" dirty="0" smtClean="0">
                          <a:solidFill>
                            <a:srgbClr val="0066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66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Руководитель проекта:</a:t>
                      </a:r>
                      <a:endParaRPr lang="ru-RU" sz="1400" b="1" dirty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Пуляк Н.В., заместитель заведующего.</a:t>
                      </a:r>
                    </a:p>
                    <a:p>
                      <a:endParaRPr lang="ru-RU" sz="1400" b="1" dirty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Команда проекта:</a:t>
                      </a:r>
                      <a:endParaRPr lang="ru-RU" sz="1400" b="1" dirty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Лагуткина М.В. (заместитель заведующего), Рогачева Л.С. (воспитатель), Пчелинцева О.В. (педагог - психолог).</a:t>
                      </a:r>
                    </a:p>
                    <a:p>
                      <a:endParaRPr lang="ru-RU" sz="1400" b="1" dirty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14" descr="https://1.bp.blogspot.com/-_74yfL-vpYY/YDI2Yq3-CeI/AAAAAAABBKg/dVyijLzZ0fM7W_hzhCHagPBvqPLhwkW7wCLcBGAsYHQ/s1600/%25D0%25BC%25D0%25B5%25D0%25B4%25D0%25B8%25D1%2586%25D0%25B8%25D0%25BD%25D0%25B0_%2BDoV%2B%252835%25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35514" y="309749"/>
            <a:ext cx="1000132" cy="100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91311"/>
            <a:ext cx="12241213" cy="26957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3834590" y="705625"/>
            <a:ext cx="407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Цели и плановый эффект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10" descr="https://thumbs.dreamstime.com/b/d-%D0%BC%D0%B0-%D1%8B%D0%B5-%D1%8E-%D0%B8-%D0%BA%D0%BE%D0%BC%D0%B0%D0%BD-%D0%B0-%D1%81-%D1%88%D0%B5%D1%81%D1%82%D0%B5%D1%80%D0%BD%D1%8F%D0%BC%D0%B8-3044636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59" t="9128" r="3644" b="17372"/>
          <a:stretch/>
        </p:blipFill>
        <p:spPr bwMode="auto">
          <a:xfrm>
            <a:off x="262690" y="777063"/>
            <a:ext cx="1195047" cy="50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05567" y="1277129"/>
          <a:ext cx="11215765" cy="306625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467684"/>
                <a:gridCol w="2663745"/>
                <a:gridCol w="3084336"/>
              </a:tblGrid>
              <a:tr h="66074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3300"/>
                          </a:solidFill>
                        </a:rPr>
                        <a:t>Наименование цели</a:t>
                      </a:r>
                      <a:endParaRPr lang="ru-RU" sz="1400" b="1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3300"/>
                          </a:solidFill>
                        </a:rPr>
                        <a:t>Текущий показатель</a:t>
                      </a:r>
                      <a:endParaRPr lang="ru-RU" sz="1400" b="1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3300"/>
                          </a:solidFill>
                        </a:rPr>
                        <a:t>Целевой показатель</a:t>
                      </a:r>
                      <a:endParaRPr lang="ru-RU" sz="1400" b="1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</a:tr>
              <a:tr h="625142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Сокращение временных затрат на  проведение мониторинга, мин.</a:t>
                      </a:r>
                      <a:endParaRPr lang="ru-RU" sz="1400" b="1" dirty="0">
                        <a:solidFill>
                          <a:srgbClr val="00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540 мин.</a:t>
                      </a:r>
                      <a:endParaRPr lang="ru-RU" sz="1400" b="1" dirty="0">
                        <a:solidFill>
                          <a:srgbClr val="00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 мин.</a:t>
                      </a:r>
                      <a:endParaRPr lang="ru-RU" sz="1400" b="1" dirty="0">
                        <a:solidFill>
                          <a:srgbClr val="00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8004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Сокращение количества согласований документов</a:t>
                      </a:r>
                      <a:endParaRPr lang="ru-RU" sz="1400" b="1" dirty="0">
                        <a:solidFill>
                          <a:srgbClr val="00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шт. </a:t>
                      </a:r>
                      <a:endParaRPr lang="ru-RU" sz="1400" b="1" dirty="0">
                        <a:solidFill>
                          <a:srgbClr val="00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="1" baseline="0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шт.</a:t>
                      </a:r>
                      <a:endParaRPr lang="ru-RU" sz="1400" b="1" dirty="0">
                        <a:solidFill>
                          <a:srgbClr val="00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523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Повышение показателей  по следующим областям качества: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образовательный </a:t>
                      </a:r>
                      <a:r>
                        <a:rPr lang="ru-RU" sz="1400" b="1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процесс</a:t>
                      </a:r>
                      <a:r>
                        <a:rPr lang="ru-RU" sz="14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здоровье, безопасность и повседневный уход</a:t>
                      </a:r>
                      <a:endParaRPr lang="ru-RU" sz="14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rgbClr val="00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rgbClr val="00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2,93 </a:t>
                      </a:r>
                      <a:r>
                        <a:rPr lang="ru-RU" sz="14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балла</a:t>
                      </a:r>
                      <a:endParaRPr lang="ru-RU" sz="1400" b="1" dirty="0" smtClean="0">
                        <a:solidFill>
                          <a:srgbClr val="00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2,91 балла</a:t>
                      </a:r>
                      <a:endParaRPr lang="ru-RU" sz="1400" b="1" dirty="0">
                        <a:solidFill>
                          <a:srgbClr val="00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rgbClr val="00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rgbClr val="00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3,5 </a:t>
                      </a:r>
                      <a:r>
                        <a:rPr lang="ru-RU" sz="14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балла</a:t>
                      </a:r>
                      <a:endParaRPr lang="ru-RU" sz="1400" b="1" dirty="0" smtClean="0">
                        <a:solidFill>
                          <a:srgbClr val="00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3,5 балла</a:t>
                      </a:r>
                      <a:endParaRPr lang="ru-RU" sz="1400" b="1" dirty="0">
                        <a:solidFill>
                          <a:srgbClr val="00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91318" y="4634715"/>
          <a:ext cx="10358510" cy="98145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358510"/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Эффекты: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создание единой электронной формы МКДО;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увеличение </a:t>
                      </a:r>
                      <a:r>
                        <a:rPr lang="ru-RU" sz="140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времени педагогов для непосредственной работы с детьми</a:t>
                      </a:r>
                      <a:r>
                        <a:rPr lang="ru-RU" sz="1400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повышение уровня качества образования ДОУ.</a:t>
                      </a:r>
                      <a:endParaRPr lang="ru-RU" sz="1400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6" y="705625"/>
            <a:ext cx="12241829" cy="1364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29600" y="107901"/>
            <a:ext cx="79080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/>
                <a:solidFill>
                  <a:schemeClr val="accent3">
                    <a:lumMod val="50000"/>
                  </a:schemeClr>
                </a:solidFill>
                <a:effectLst/>
              </a:rPr>
              <a:t>Карта текущего состояния проекта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48706" y="848501"/>
            <a:ext cx="2214578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 Narrow" pitchFamily="34" charset="0"/>
              </a:rPr>
              <a:t>Получение шкал МКДО ответственным лицом в электроном виде</a:t>
            </a:r>
          </a:p>
          <a:p>
            <a:pPr algn="ctr"/>
            <a:endParaRPr lang="ru-RU" sz="1400" dirty="0"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63614" y="848501"/>
            <a:ext cx="2214578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 Narrow" pitchFamily="34" charset="0"/>
              </a:rPr>
              <a:t>Раздача </a:t>
            </a:r>
            <a:r>
              <a:rPr lang="ru-RU" sz="1400" dirty="0" smtClean="0">
                <a:latin typeface="Arial Narrow" pitchFamily="34" charset="0"/>
              </a:rPr>
              <a:t>бланков на </a:t>
            </a:r>
            <a:r>
              <a:rPr lang="ru-RU" sz="1400" dirty="0" smtClean="0">
                <a:latin typeface="Arial Narrow" pitchFamily="34" charset="0"/>
              </a:rPr>
              <a:t>бумажном носителе педагогам ДОУ</a:t>
            </a:r>
          </a:p>
          <a:p>
            <a:pPr algn="ctr"/>
            <a:endParaRPr lang="ru-RU" sz="1400" dirty="0"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20474" y="848501"/>
            <a:ext cx="1785950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 Narrow" pitchFamily="34" charset="0"/>
              </a:rPr>
              <a:t>Печать </a:t>
            </a:r>
            <a:r>
              <a:rPr lang="ru-RU" sz="1400" dirty="0" smtClean="0">
                <a:latin typeface="Arial Narrow" pitchFamily="34" charset="0"/>
              </a:rPr>
              <a:t>бланков </a:t>
            </a:r>
            <a:r>
              <a:rPr lang="ru-RU" sz="1400" dirty="0" smtClean="0">
                <a:latin typeface="Arial Narrow" pitchFamily="34" charset="0"/>
              </a:rPr>
              <a:t>МКДО в бумажном виде</a:t>
            </a:r>
          </a:p>
          <a:p>
            <a:pPr algn="ctr"/>
            <a:endParaRPr lang="ru-RU" sz="1400" dirty="0"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20078" y="2062947"/>
            <a:ext cx="2214578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 Narrow" pitchFamily="34" charset="0"/>
              </a:rPr>
              <a:t>Заполнение бланков МКДО</a:t>
            </a:r>
          </a:p>
          <a:p>
            <a:pPr algn="ctr"/>
            <a:r>
              <a:rPr lang="ru-RU" sz="1400" dirty="0" smtClean="0">
                <a:latin typeface="Arial Narrow" pitchFamily="34" charset="0"/>
              </a:rPr>
              <a:t>педагогами</a:t>
            </a:r>
          </a:p>
          <a:p>
            <a:pPr algn="ctr"/>
            <a:endParaRPr lang="ru-RU" sz="1400" dirty="0" smtClean="0">
              <a:latin typeface="Arial Narrow" pitchFamily="34" charset="0"/>
            </a:endParaRPr>
          </a:p>
          <a:p>
            <a:pPr algn="ctr"/>
            <a:endParaRPr lang="ru-RU" sz="1400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1252" y="2134385"/>
            <a:ext cx="1500198" cy="714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dirty="0" smtClean="0">
              <a:latin typeface="Arial Narrow" pitchFamily="34" charset="0"/>
            </a:endParaRPr>
          </a:p>
          <a:p>
            <a:r>
              <a:rPr lang="ru-RU" sz="1200" dirty="0" smtClean="0">
                <a:latin typeface="Arial Narrow" pitchFamily="34" charset="0"/>
              </a:rPr>
              <a:t>Образовательные ориентиры</a:t>
            </a:r>
          </a:p>
          <a:p>
            <a:endParaRPr lang="ru-RU" sz="1400" dirty="0" smtClean="0">
              <a:latin typeface="Arial Narrow" pitchFamily="34" charset="0"/>
            </a:endParaRPr>
          </a:p>
          <a:p>
            <a:endParaRPr lang="ru-RU" sz="1400" dirty="0"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1252" y="3777459"/>
            <a:ext cx="1500198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latin typeface="Arial Narrow" pitchFamily="34" charset="0"/>
              </a:rPr>
              <a:t>Образовательные программа</a:t>
            </a:r>
          </a:p>
          <a:p>
            <a:pPr algn="ctr"/>
            <a:endParaRPr lang="ru-RU" sz="1200" dirty="0">
              <a:latin typeface="Arial Narrow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1252" y="2920203"/>
            <a:ext cx="1500198" cy="714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latin typeface="Arial Narrow" pitchFamily="34" charset="0"/>
              </a:rPr>
              <a:t>Содержание образовательной деятельности</a:t>
            </a:r>
          </a:p>
          <a:p>
            <a:pPr algn="ctr"/>
            <a:endParaRPr lang="ru-RU" sz="1200" dirty="0">
              <a:latin typeface="Arial Narrow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1252" y="5206219"/>
            <a:ext cx="1357322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latin typeface="Arial Narrow" pitchFamily="34" charset="0"/>
              </a:rPr>
              <a:t>Образовательный    процесс</a:t>
            </a:r>
          </a:p>
          <a:p>
            <a:pPr algn="ctr"/>
            <a:endParaRPr lang="ru-RU" sz="1400" dirty="0">
              <a:latin typeface="Arial Narrow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1252" y="4491839"/>
            <a:ext cx="1500198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latin typeface="Arial Narrow" pitchFamily="34" charset="0"/>
              </a:rPr>
              <a:t>Образовательные условия</a:t>
            </a:r>
          </a:p>
          <a:p>
            <a:pPr algn="ctr"/>
            <a:endParaRPr lang="ru-RU" sz="1200" dirty="0">
              <a:latin typeface="Arial Narrow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63152" y="5491971"/>
            <a:ext cx="1500198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latin typeface="Arial Narrow" pitchFamily="34" charset="0"/>
              </a:rPr>
              <a:t>Взаимодействие с родителями</a:t>
            </a:r>
          </a:p>
          <a:p>
            <a:endParaRPr lang="ru-RU" sz="1400" dirty="0">
              <a:latin typeface="Arial Narrow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48640" y="5563409"/>
            <a:ext cx="1500198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latin typeface="Arial Narrow" pitchFamily="34" charset="0"/>
              </a:rPr>
              <a:t>Здоровье, безопасность и повседневный уход</a:t>
            </a:r>
          </a:p>
          <a:p>
            <a:pPr algn="ctr"/>
            <a:endParaRPr lang="ru-RU" sz="1200" dirty="0" smtClean="0">
              <a:latin typeface="Arial Narrow" pitchFamily="34" charset="0"/>
            </a:endParaRPr>
          </a:p>
          <a:p>
            <a:pPr algn="ctr"/>
            <a:endParaRPr lang="ru-RU" sz="1200" dirty="0">
              <a:latin typeface="Arial Narrow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1252" y="5920599"/>
            <a:ext cx="1500198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latin typeface="Arial Narrow" pitchFamily="34" charset="0"/>
              </a:rPr>
              <a:t>Управление и развитие</a:t>
            </a:r>
          </a:p>
          <a:p>
            <a:pPr algn="ctr"/>
            <a:endParaRPr lang="ru-RU" sz="1200" dirty="0">
              <a:latin typeface="Arial Narrow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91846" y="2062947"/>
            <a:ext cx="1500198" cy="10715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Сдача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ответственному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лицу</a:t>
            </a:r>
          </a:p>
          <a:p>
            <a:pPr algn="ctr"/>
            <a:endParaRPr lang="ru-RU" sz="1400" dirty="0">
              <a:latin typeface="Arial Narrow" pitchFamily="34" charset="0"/>
            </a:endParaRPr>
          </a:p>
        </p:txBody>
      </p:sp>
      <p:cxnSp>
        <p:nvCxnSpPr>
          <p:cNvPr id="20" name="Прямая со стрелкой 19"/>
          <p:cNvCxnSpPr>
            <a:stCxn id="8" idx="1"/>
            <a:endCxn id="9" idx="3"/>
          </p:cNvCxnSpPr>
          <p:nvPr/>
        </p:nvCxnSpPr>
        <p:spPr>
          <a:xfrm rot="10800000">
            <a:off x="1691450" y="2491576"/>
            <a:ext cx="428628" cy="357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1" idx="3"/>
          </p:cNvCxnSpPr>
          <p:nvPr/>
        </p:nvCxnSpPr>
        <p:spPr>
          <a:xfrm rot="10800000" flipV="1">
            <a:off x="1691450" y="2991639"/>
            <a:ext cx="428628" cy="2857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1584293" y="3098798"/>
            <a:ext cx="857256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>
            <a:off x="1477930" y="3205955"/>
            <a:ext cx="1499404" cy="10723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6" idx="0"/>
          </p:cNvCxnSpPr>
          <p:nvPr/>
        </p:nvCxnSpPr>
        <p:spPr>
          <a:xfrm rot="5400000">
            <a:off x="1959343" y="3831038"/>
            <a:ext cx="2571768" cy="8929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12" idx="3"/>
          </p:cNvCxnSpPr>
          <p:nvPr/>
        </p:nvCxnSpPr>
        <p:spPr>
          <a:xfrm rot="5400000">
            <a:off x="1048508" y="3491707"/>
            <a:ext cx="2500330" cy="15001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8" idx="2"/>
          </p:cNvCxnSpPr>
          <p:nvPr/>
        </p:nvCxnSpPr>
        <p:spPr>
          <a:xfrm rot="5400000">
            <a:off x="923492" y="3759600"/>
            <a:ext cx="3071834" cy="15359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16200000" flipH="1">
            <a:off x="2798739" y="4098930"/>
            <a:ext cx="2500330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2763020" y="3205955"/>
            <a:ext cx="1500198" cy="20002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latin typeface="Arial Narrow" pitchFamily="34" charset="0"/>
              </a:rPr>
              <a:t>Условия получения дошкольного образования лицами с ограниченными возможностями здоровья и инвалидами</a:t>
            </a:r>
          </a:p>
          <a:p>
            <a:pPr algn="ctr"/>
            <a:endParaRPr lang="ru-RU" sz="1200" dirty="0" smtClean="0">
              <a:latin typeface="Arial Narrow" pitchFamily="34" charset="0"/>
            </a:endParaRPr>
          </a:p>
          <a:p>
            <a:pPr algn="ctr"/>
            <a:endParaRPr lang="ru-RU" sz="1200" dirty="0">
              <a:latin typeface="Arial Narrow" pitchFamily="34" charset="0"/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 rot="5400000">
            <a:off x="3334524" y="3063080"/>
            <a:ext cx="214315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6692110" y="1848633"/>
            <a:ext cx="1428760" cy="16430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и корректировка собранной информации ответственным лицом</a:t>
            </a:r>
          </a:p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Arial Narrow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8406622" y="1991509"/>
            <a:ext cx="1500198" cy="14287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обобщенных  данных по шкалам МКДО</a:t>
            </a:r>
          </a:p>
          <a:p>
            <a:pPr algn="ctr"/>
            <a:endParaRPr lang="ru-RU" sz="1400" dirty="0">
              <a:latin typeface="Arial Narrow" pitchFamily="34" charset="0"/>
            </a:endParaRPr>
          </a:p>
        </p:txBody>
      </p:sp>
      <p:cxnSp>
        <p:nvCxnSpPr>
          <p:cNvPr id="55" name="Прямая со стрелкой 54"/>
          <p:cNvCxnSpPr>
            <a:stCxn id="4" idx="3"/>
            <a:endCxn id="6" idx="1"/>
          </p:cNvCxnSpPr>
          <p:nvPr/>
        </p:nvCxnSpPr>
        <p:spPr>
          <a:xfrm>
            <a:off x="4763284" y="1312848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6906424" y="1277129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rot="10800000" flipV="1">
            <a:off x="3763152" y="1777195"/>
            <a:ext cx="3786214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4334656" y="2420137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9" name="Прямоугольник 68"/>
          <p:cNvSpPr/>
          <p:nvPr/>
        </p:nvSpPr>
        <p:spPr>
          <a:xfrm>
            <a:off x="10264010" y="1991509"/>
            <a:ext cx="1643074" cy="14287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общих данных мониторинга ДОУ в  шкалы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МКДО (электронный вид)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Arial Narrow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10335448" y="3848897"/>
            <a:ext cx="1500198" cy="10001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данных мониторинга ДОУ</a:t>
            </a:r>
          </a:p>
          <a:p>
            <a:pPr algn="ctr"/>
            <a:endParaRPr lang="ru-RU" sz="1400" dirty="0">
              <a:latin typeface="Arial Narrow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8406622" y="3848897"/>
            <a:ext cx="1500198" cy="10001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Выработка управляющих воздействий</a:t>
            </a:r>
          </a:p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Arial Narrow" pitchFamily="34" charset="0"/>
            </a:endParaRPr>
          </a:p>
        </p:txBody>
      </p:sp>
      <p:cxnSp>
        <p:nvCxnSpPr>
          <p:cNvPr id="80" name="Прямая со стрелкой 79"/>
          <p:cNvCxnSpPr/>
          <p:nvPr/>
        </p:nvCxnSpPr>
        <p:spPr>
          <a:xfrm>
            <a:off x="6192044" y="2491575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>
            <a:off x="8120870" y="2563013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>
            <a:off x="9906820" y="2563013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rot="16200000" flipH="1">
            <a:off x="10817655" y="3616726"/>
            <a:ext cx="428630" cy="357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>
            <a:stCxn id="71" idx="1"/>
          </p:cNvCxnSpPr>
          <p:nvPr/>
        </p:nvCxnSpPr>
        <p:spPr>
          <a:xfrm rot="10800000" flipV="1">
            <a:off x="9906820" y="4348962"/>
            <a:ext cx="428628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6" name="Прямоугольник 95"/>
          <p:cNvSpPr/>
          <p:nvPr/>
        </p:nvSpPr>
        <p:spPr>
          <a:xfrm>
            <a:off x="5763416" y="4991905"/>
            <a:ext cx="2902937" cy="17892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Условное обозначение:</a:t>
            </a:r>
          </a:p>
          <a:p>
            <a:pPr marL="457200" indent="-457200" algn="just"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Перепроизводство</a:t>
            </a:r>
          </a:p>
          <a:p>
            <a:pPr marL="457200" indent="-457200" algn="just"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Лишние движения</a:t>
            </a:r>
          </a:p>
          <a:p>
            <a:pPr marL="457200" indent="-457200" algn="just"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Ненужная транспортировка</a:t>
            </a:r>
          </a:p>
          <a:p>
            <a:pPr marL="457200" indent="-457200" algn="just"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Излишние запасы</a:t>
            </a:r>
          </a:p>
          <a:p>
            <a:pPr marL="457200" indent="-457200" algn="just"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Избыточная обработка</a:t>
            </a:r>
          </a:p>
          <a:p>
            <a:pPr marL="457200" indent="-457200" algn="just"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Ожидание </a:t>
            </a:r>
          </a:p>
          <a:p>
            <a:pPr marL="457200" indent="-457200" algn="just"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Переделка 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2048640" y="848501"/>
            <a:ext cx="283034" cy="1000132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Arial Narrow" panose="020B0606020202030204" pitchFamily="34" charset="0"/>
              </a:rPr>
              <a:t>В</a:t>
            </a:r>
          </a:p>
          <a:p>
            <a:pPr algn="ctr"/>
            <a:r>
              <a:rPr lang="ru-RU" sz="1200" b="1" dirty="0">
                <a:latin typeface="Arial Narrow" panose="020B0606020202030204" pitchFamily="34" charset="0"/>
              </a:rPr>
              <a:t>Х</a:t>
            </a:r>
          </a:p>
          <a:p>
            <a:pPr algn="ctr"/>
            <a:r>
              <a:rPr lang="ru-RU" sz="1200" b="1" dirty="0">
                <a:latin typeface="Arial Narrow" panose="020B0606020202030204" pitchFamily="34" charset="0"/>
              </a:rPr>
              <a:t>О</a:t>
            </a:r>
          </a:p>
          <a:p>
            <a:pPr algn="ctr"/>
            <a:r>
              <a:rPr lang="ru-RU" sz="1200" b="1" dirty="0">
                <a:latin typeface="Arial Narrow" panose="020B0606020202030204" pitchFamily="34" charset="0"/>
              </a:rPr>
              <a:t>Д</a:t>
            </a:r>
          </a:p>
          <a:p>
            <a:pPr algn="ctr"/>
            <a:endParaRPr lang="ru-RU" sz="1800" dirty="0">
              <a:latin typeface="Arial Narrow" panose="020B0606020202030204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8049432" y="3563145"/>
            <a:ext cx="285752" cy="1285884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Arial Narrow" panose="020B0606020202030204" pitchFamily="34" charset="0"/>
              </a:rPr>
              <a:t>В</a:t>
            </a:r>
          </a:p>
          <a:p>
            <a:pPr algn="ctr"/>
            <a:r>
              <a:rPr lang="ru-RU" sz="1200" b="1" dirty="0">
                <a:latin typeface="Arial Narrow" panose="020B0606020202030204" pitchFamily="34" charset="0"/>
              </a:rPr>
              <a:t>Ы</a:t>
            </a:r>
          </a:p>
          <a:p>
            <a:pPr algn="ctr"/>
            <a:r>
              <a:rPr lang="ru-RU" sz="1200" b="1" dirty="0">
                <a:latin typeface="Arial Narrow" panose="020B0606020202030204" pitchFamily="34" charset="0"/>
              </a:rPr>
              <a:t>ХО</a:t>
            </a:r>
          </a:p>
          <a:p>
            <a:pPr algn="ctr"/>
            <a:r>
              <a:rPr lang="ru-RU" sz="1200" b="1" dirty="0">
                <a:latin typeface="Arial Narrow" panose="020B0606020202030204" pitchFamily="34" charset="0"/>
              </a:rPr>
              <a:t>Д</a:t>
            </a:r>
          </a:p>
          <a:p>
            <a:pPr algn="ctr"/>
            <a:endParaRPr lang="ru-RU" sz="1800" dirty="0">
              <a:latin typeface="Arial Narrow" panose="020B0606020202030204" pitchFamily="34" charset="0"/>
            </a:endParaRPr>
          </a:p>
        </p:txBody>
      </p:sp>
      <p:sp>
        <p:nvSpPr>
          <p:cNvPr id="99" name="Пятно 1 98"/>
          <p:cNvSpPr/>
          <p:nvPr/>
        </p:nvSpPr>
        <p:spPr>
          <a:xfrm>
            <a:off x="6549234" y="634188"/>
            <a:ext cx="500066" cy="35719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1" name="Пятно 1 100"/>
          <p:cNvSpPr/>
          <p:nvPr/>
        </p:nvSpPr>
        <p:spPr>
          <a:xfrm>
            <a:off x="9335316" y="1205691"/>
            <a:ext cx="428628" cy="285752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2" name="Пятно 1 101"/>
          <p:cNvSpPr/>
          <p:nvPr/>
        </p:nvSpPr>
        <p:spPr>
          <a:xfrm>
            <a:off x="5549102" y="2920203"/>
            <a:ext cx="357190" cy="285752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5" name="Пятно 1 104"/>
          <p:cNvSpPr/>
          <p:nvPr/>
        </p:nvSpPr>
        <p:spPr>
          <a:xfrm>
            <a:off x="7977994" y="2634451"/>
            <a:ext cx="357190" cy="35719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06" name="Прямоугольник 105"/>
          <p:cNvSpPr/>
          <p:nvPr/>
        </p:nvSpPr>
        <p:spPr>
          <a:xfrm>
            <a:off x="4620408" y="3563145"/>
            <a:ext cx="2928958" cy="7143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 Narrow" pitchFamily="34" charset="0"/>
              </a:rPr>
              <a:t>Время протекания процесса </a:t>
            </a:r>
          </a:p>
          <a:p>
            <a:pPr algn="ctr"/>
            <a:r>
              <a:rPr lang="ru-RU" sz="1400" b="1" dirty="0" smtClean="0">
                <a:latin typeface="Arial Narrow" pitchFamily="34" charset="0"/>
              </a:rPr>
              <a:t>540 минут</a:t>
            </a:r>
            <a:endParaRPr lang="ru-RU" sz="1400" b="1" dirty="0">
              <a:latin typeface="Arial Narrow" pitchFamily="34" charset="0"/>
            </a:endParaRPr>
          </a:p>
        </p:txBody>
      </p:sp>
      <p:sp>
        <p:nvSpPr>
          <p:cNvPr id="107" name="Пятно 1 106"/>
          <p:cNvSpPr/>
          <p:nvPr/>
        </p:nvSpPr>
        <p:spPr>
          <a:xfrm>
            <a:off x="1905764" y="1848634"/>
            <a:ext cx="361064" cy="35719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8" name="Пятно 1 107"/>
          <p:cNvSpPr/>
          <p:nvPr/>
        </p:nvSpPr>
        <p:spPr>
          <a:xfrm>
            <a:off x="1905764" y="2563013"/>
            <a:ext cx="428628" cy="35719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9" name="Пятно 1 108"/>
          <p:cNvSpPr/>
          <p:nvPr/>
        </p:nvSpPr>
        <p:spPr>
          <a:xfrm>
            <a:off x="9621068" y="1848633"/>
            <a:ext cx="503940" cy="421925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0" name="Пятно 1 109"/>
          <p:cNvSpPr/>
          <p:nvPr/>
        </p:nvSpPr>
        <p:spPr>
          <a:xfrm>
            <a:off x="1905764" y="2205823"/>
            <a:ext cx="428628" cy="357189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1" name="Пятно 1 110"/>
          <p:cNvSpPr/>
          <p:nvPr/>
        </p:nvSpPr>
        <p:spPr>
          <a:xfrm>
            <a:off x="4048904" y="2705889"/>
            <a:ext cx="500066" cy="285753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2" name="Пятно 1 111"/>
          <p:cNvSpPr/>
          <p:nvPr/>
        </p:nvSpPr>
        <p:spPr>
          <a:xfrm>
            <a:off x="3620276" y="2848765"/>
            <a:ext cx="428628" cy="35719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13" name="Пятно 1 112"/>
          <p:cNvSpPr/>
          <p:nvPr/>
        </p:nvSpPr>
        <p:spPr>
          <a:xfrm>
            <a:off x="7835118" y="2991641"/>
            <a:ext cx="500066" cy="35719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15" name="Пятно 1 114"/>
          <p:cNvSpPr/>
          <p:nvPr/>
        </p:nvSpPr>
        <p:spPr>
          <a:xfrm>
            <a:off x="4191780" y="2062947"/>
            <a:ext cx="428628" cy="35719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7" name="Пятно 1 116"/>
          <p:cNvSpPr/>
          <p:nvPr/>
        </p:nvSpPr>
        <p:spPr>
          <a:xfrm>
            <a:off x="5906292" y="1991509"/>
            <a:ext cx="500066" cy="35719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5120474" y="1491443"/>
            <a:ext cx="500066" cy="2857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TextBox 123"/>
          <p:cNvSpPr txBox="1"/>
          <p:nvPr/>
        </p:nvSpPr>
        <p:spPr>
          <a:xfrm>
            <a:off x="5120474" y="1491443"/>
            <a:ext cx="7143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Arial Narrow" pitchFamily="34" charset="0"/>
              </a:rPr>
              <a:t>10 мин</a:t>
            </a:r>
            <a:endParaRPr lang="ru-RU" sz="1100" dirty="0">
              <a:latin typeface="Arial Narrow" pitchFamily="34" charset="0"/>
            </a:endParaRPr>
          </a:p>
        </p:txBody>
      </p:sp>
      <p:sp>
        <p:nvSpPr>
          <p:cNvPr id="125" name="Скругленный прямоугольник 124"/>
          <p:cNvSpPr/>
          <p:nvPr/>
        </p:nvSpPr>
        <p:spPr>
          <a:xfrm>
            <a:off x="7263614" y="1491443"/>
            <a:ext cx="500066" cy="2857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TextBox 125"/>
          <p:cNvSpPr txBox="1"/>
          <p:nvPr/>
        </p:nvSpPr>
        <p:spPr>
          <a:xfrm>
            <a:off x="7263614" y="1491443"/>
            <a:ext cx="571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Arial Narrow" pitchFamily="34" charset="0"/>
              </a:rPr>
              <a:t>15 мин</a:t>
            </a:r>
            <a:endParaRPr lang="ru-RU" sz="1100" dirty="0">
              <a:latin typeface="Arial Narrow" pitchFamily="34" charset="0"/>
            </a:endParaRPr>
          </a:p>
        </p:txBody>
      </p:sp>
      <p:sp>
        <p:nvSpPr>
          <p:cNvPr id="127" name="Скругленный прямоугольник 126"/>
          <p:cNvSpPr/>
          <p:nvPr/>
        </p:nvSpPr>
        <p:spPr>
          <a:xfrm>
            <a:off x="2334392" y="2705889"/>
            <a:ext cx="1000132" cy="2857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Arial Narrow" pitchFamily="34" charset="0"/>
              </a:rPr>
              <a:t>250 мин</a:t>
            </a:r>
            <a:endParaRPr lang="ru-RU" sz="1200" dirty="0">
              <a:latin typeface="Arial Narrow" pitchFamily="34" charset="0"/>
            </a:endParaRPr>
          </a:p>
        </p:txBody>
      </p:sp>
      <p:sp>
        <p:nvSpPr>
          <p:cNvPr id="128" name="Скругленный прямоугольник 127"/>
          <p:cNvSpPr/>
          <p:nvPr/>
        </p:nvSpPr>
        <p:spPr>
          <a:xfrm>
            <a:off x="4691846" y="2848765"/>
            <a:ext cx="642942" cy="2857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latin typeface="Arial Narrow" pitchFamily="34" charset="0"/>
              </a:rPr>
              <a:t>15 мин</a:t>
            </a:r>
            <a:endParaRPr lang="ru-RU" sz="1200" dirty="0">
              <a:latin typeface="Arial Narrow" pitchFamily="34" charset="0"/>
            </a:endParaRPr>
          </a:p>
        </p:txBody>
      </p:sp>
      <p:sp>
        <p:nvSpPr>
          <p:cNvPr id="129" name="Скругленный прямоугольник 128"/>
          <p:cNvSpPr/>
          <p:nvPr/>
        </p:nvSpPr>
        <p:spPr>
          <a:xfrm>
            <a:off x="6692110" y="3205955"/>
            <a:ext cx="785818" cy="21431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latin typeface="Arial Narrow" pitchFamily="34" charset="0"/>
              </a:rPr>
              <a:t>145 мин</a:t>
            </a:r>
            <a:endParaRPr lang="ru-RU" sz="1200" dirty="0">
              <a:latin typeface="Arial Narrow" pitchFamily="34" charset="0"/>
            </a:endParaRPr>
          </a:p>
        </p:txBody>
      </p:sp>
      <p:sp>
        <p:nvSpPr>
          <p:cNvPr id="130" name="Скругленный прямоугольник 129"/>
          <p:cNvSpPr/>
          <p:nvPr/>
        </p:nvSpPr>
        <p:spPr>
          <a:xfrm>
            <a:off x="8406622" y="3134517"/>
            <a:ext cx="642942" cy="2857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latin typeface="Arial Narrow" pitchFamily="34" charset="0"/>
              </a:rPr>
              <a:t>30 мин</a:t>
            </a:r>
            <a:endParaRPr lang="ru-RU" sz="1200" dirty="0">
              <a:latin typeface="Arial Narrow" pitchFamily="34" charset="0"/>
            </a:endParaRPr>
          </a:p>
        </p:txBody>
      </p:sp>
      <p:sp>
        <p:nvSpPr>
          <p:cNvPr id="131" name="Скругленный прямоугольник 130"/>
          <p:cNvSpPr/>
          <p:nvPr/>
        </p:nvSpPr>
        <p:spPr>
          <a:xfrm>
            <a:off x="10264010" y="3063079"/>
            <a:ext cx="642942" cy="2857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latin typeface="Arial Narrow" pitchFamily="34" charset="0"/>
              </a:rPr>
              <a:t>15 мин</a:t>
            </a:r>
            <a:endParaRPr lang="ru-RU" sz="1200" dirty="0">
              <a:latin typeface="Arial Narrow" pitchFamily="34" charset="0"/>
            </a:endParaRPr>
          </a:p>
        </p:txBody>
      </p:sp>
      <p:sp>
        <p:nvSpPr>
          <p:cNvPr id="132" name="Скругленный прямоугольник 131"/>
          <p:cNvSpPr/>
          <p:nvPr/>
        </p:nvSpPr>
        <p:spPr>
          <a:xfrm>
            <a:off x="10335448" y="4634715"/>
            <a:ext cx="785818" cy="21431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latin typeface="Arial Narrow" pitchFamily="34" charset="0"/>
              </a:rPr>
              <a:t>15  мин</a:t>
            </a:r>
            <a:endParaRPr lang="ru-RU" sz="1200" dirty="0">
              <a:latin typeface="Arial Narrow" pitchFamily="34" charset="0"/>
            </a:endParaRPr>
          </a:p>
        </p:txBody>
      </p:sp>
      <p:sp>
        <p:nvSpPr>
          <p:cNvPr id="133" name="Скругленный прямоугольник 132"/>
          <p:cNvSpPr/>
          <p:nvPr/>
        </p:nvSpPr>
        <p:spPr>
          <a:xfrm>
            <a:off x="8406622" y="4634715"/>
            <a:ext cx="714380" cy="2857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latin typeface="Arial Narrow" pitchFamily="34" charset="0"/>
              </a:rPr>
              <a:t> 30 мин</a:t>
            </a:r>
            <a:endParaRPr lang="ru-RU" sz="1200" dirty="0">
              <a:latin typeface="Arial Narrow" pitchFamily="34" charset="0"/>
            </a:endParaRPr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977070" y="2563013"/>
            <a:ext cx="714380" cy="21431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00" dirty="0" smtClean="0">
                <a:latin typeface="Arial Narrow" pitchFamily="34" charset="0"/>
              </a:rPr>
              <a:t>27  мин</a:t>
            </a:r>
            <a:endParaRPr lang="ru-RU" sz="1100" dirty="0">
              <a:latin typeface="Arial Narrow" pitchFamily="34" charset="0"/>
            </a:endParaRPr>
          </a:p>
        </p:txBody>
      </p:sp>
      <p:sp>
        <p:nvSpPr>
          <p:cNvPr id="138" name="Скругленный прямоугольник 137"/>
          <p:cNvSpPr/>
          <p:nvPr/>
        </p:nvSpPr>
        <p:spPr>
          <a:xfrm>
            <a:off x="1048508" y="3420269"/>
            <a:ext cx="642942" cy="21431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00" dirty="0" smtClean="0">
                <a:latin typeface="Arial Narrow" pitchFamily="34" charset="0"/>
              </a:rPr>
              <a:t>27  мин</a:t>
            </a:r>
            <a:endParaRPr lang="ru-RU" sz="1100" dirty="0">
              <a:latin typeface="Arial Narrow" pitchFamily="34" charset="0"/>
            </a:endParaRPr>
          </a:p>
        </p:txBody>
      </p:sp>
      <p:sp>
        <p:nvSpPr>
          <p:cNvPr id="147" name="Скругленный прямоугольник 146"/>
          <p:cNvSpPr/>
          <p:nvPr/>
        </p:nvSpPr>
        <p:spPr>
          <a:xfrm>
            <a:off x="977070" y="4134649"/>
            <a:ext cx="714380" cy="21431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00" dirty="0" smtClean="0">
                <a:latin typeface="Arial Narrow" pitchFamily="34" charset="0"/>
              </a:rPr>
              <a:t>27  мин</a:t>
            </a:r>
            <a:endParaRPr lang="ru-RU" sz="1100" dirty="0">
              <a:latin typeface="Arial Narrow" pitchFamily="34" charset="0"/>
            </a:endParaRPr>
          </a:p>
        </p:txBody>
      </p:sp>
      <p:sp>
        <p:nvSpPr>
          <p:cNvPr id="148" name="Скругленный прямоугольник 147"/>
          <p:cNvSpPr/>
          <p:nvPr/>
        </p:nvSpPr>
        <p:spPr>
          <a:xfrm>
            <a:off x="905632" y="4849029"/>
            <a:ext cx="714380" cy="21431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00" dirty="0" smtClean="0">
                <a:latin typeface="Arial Narrow" pitchFamily="34" charset="0"/>
              </a:rPr>
              <a:t>27  мин</a:t>
            </a:r>
            <a:endParaRPr lang="ru-RU" sz="1100" dirty="0">
              <a:latin typeface="Arial Narrow" pitchFamily="34" charset="0"/>
            </a:endParaRPr>
          </a:p>
        </p:txBody>
      </p:sp>
      <p:sp>
        <p:nvSpPr>
          <p:cNvPr id="149" name="Скругленный прямоугольник 148"/>
          <p:cNvSpPr/>
          <p:nvPr/>
        </p:nvSpPr>
        <p:spPr>
          <a:xfrm>
            <a:off x="834194" y="5563409"/>
            <a:ext cx="714380" cy="21431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00" dirty="0" smtClean="0">
                <a:latin typeface="Arial Narrow" pitchFamily="34" charset="0"/>
              </a:rPr>
              <a:t>31  мин</a:t>
            </a:r>
            <a:endParaRPr lang="ru-RU" sz="1100" dirty="0">
              <a:latin typeface="Arial Narrow" pitchFamily="34" charset="0"/>
            </a:endParaRPr>
          </a:p>
        </p:txBody>
      </p:sp>
      <p:sp>
        <p:nvSpPr>
          <p:cNvPr id="150" name="Скругленный прямоугольник 149"/>
          <p:cNvSpPr/>
          <p:nvPr/>
        </p:nvSpPr>
        <p:spPr>
          <a:xfrm>
            <a:off x="977070" y="6277789"/>
            <a:ext cx="714380" cy="21431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00" dirty="0" smtClean="0">
                <a:latin typeface="Arial Narrow" pitchFamily="34" charset="0"/>
              </a:rPr>
              <a:t>27  мин</a:t>
            </a:r>
            <a:endParaRPr lang="ru-RU" sz="1100" dirty="0">
              <a:latin typeface="Arial Narrow" pitchFamily="34" charset="0"/>
            </a:endParaRPr>
          </a:p>
        </p:txBody>
      </p:sp>
      <p:sp>
        <p:nvSpPr>
          <p:cNvPr id="151" name="Скругленный прямоугольник 150"/>
          <p:cNvSpPr/>
          <p:nvPr/>
        </p:nvSpPr>
        <p:spPr>
          <a:xfrm>
            <a:off x="2834458" y="6277789"/>
            <a:ext cx="714380" cy="21431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00" dirty="0" smtClean="0">
                <a:latin typeface="Arial Narrow" pitchFamily="34" charset="0"/>
              </a:rPr>
              <a:t>31  мин</a:t>
            </a:r>
            <a:endParaRPr lang="ru-RU" sz="1100" dirty="0">
              <a:latin typeface="Arial Narrow" pitchFamily="34" charset="0"/>
            </a:endParaRPr>
          </a:p>
        </p:txBody>
      </p:sp>
      <p:sp>
        <p:nvSpPr>
          <p:cNvPr id="152" name="Скругленный прямоугольник 151"/>
          <p:cNvSpPr/>
          <p:nvPr/>
        </p:nvSpPr>
        <p:spPr>
          <a:xfrm>
            <a:off x="4548970" y="6206351"/>
            <a:ext cx="714380" cy="21431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00" dirty="0" smtClean="0">
                <a:latin typeface="Arial Narrow" pitchFamily="34" charset="0"/>
              </a:rPr>
              <a:t>27  мин</a:t>
            </a:r>
            <a:endParaRPr lang="ru-RU" sz="1100" dirty="0">
              <a:latin typeface="Arial Narrow" pitchFamily="34" charset="0"/>
            </a:endParaRPr>
          </a:p>
        </p:txBody>
      </p:sp>
      <p:sp>
        <p:nvSpPr>
          <p:cNvPr id="153" name="Скругленный прямоугольник 152"/>
          <p:cNvSpPr/>
          <p:nvPr/>
        </p:nvSpPr>
        <p:spPr>
          <a:xfrm>
            <a:off x="3548838" y="4991905"/>
            <a:ext cx="714380" cy="21431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00" dirty="0" smtClean="0">
                <a:latin typeface="Arial Narrow" pitchFamily="34" charset="0"/>
              </a:rPr>
              <a:t>27  мин</a:t>
            </a:r>
            <a:endParaRPr lang="ru-RU" sz="1100" dirty="0">
              <a:latin typeface="Arial Narrow" pitchFamily="34" charset="0"/>
            </a:endParaRPr>
          </a:p>
        </p:txBody>
      </p:sp>
      <p:sp>
        <p:nvSpPr>
          <p:cNvPr id="154" name="Пятно 1 153"/>
          <p:cNvSpPr/>
          <p:nvPr/>
        </p:nvSpPr>
        <p:spPr>
          <a:xfrm>
            <a:off x="7620804" y="3277393"/>
            <a:ext cx="357190" cy="285752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5" name="Пятно 1 154"/>
          <p:cNvSpPr/>
          <p:nvPr/>
        </p:nvSpPr>
        <p:spPr>
          <a:xfrm>
            <a:off x="7906556" y="1777195"/>
            <a:ext cx="428628" cy="35719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6" name="Пятно 1 155"/>
          <p:cNvSpPr/>
          <p:nvPr/>
        </p:nvSpPr>
        <p:spPr>
          <a:xfrm>
            <a:off x="9478192" y="3134517"/>
            <a:ext cx="428628" cy="35719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7" name="Пятно 1 156"/>
          <p:cNvSpPr/>
          <p:nvPr/>
        </p:nvSpPr>
        <p:spPr>
          <a:xfrm>
            <a:off x="11549894" y="3134517"/>
            <a:ext cx="428628" cy="35719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8" name="Пятно 1 157"/>
          <p:cNvSpPr/>
          <p:nvPr/>
        </p:nvSpPr>
        <p:spPr>
          <a:xfrm>
            <a:off x="11737273" y="2134385"/>
            <a:ext cx="312687" cy="285752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9" name="Пятно 1 158"/>
          <p:cNvSpPr/>
          <p:nvPr/>
        </p:nvSpPr>
        <p:spPr>
          <a:xfrm>
            <a:off x="9263878" y="777063"/>
            <a:ext cx="500066" cy="35719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60" name="Пятно 1 159"/>
          <p:cNvSpPr/>
          <p:nvPr/>
        </p:nvSpPr>
        <p:spPr>
          <a:xfrm>
            <a:off x="5906292" y="2634451"/>
            <a:ext cx="500066" cy="35719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7173" y="467940"/>
            <a:ext cx="10080018" cy="7093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Перепроизводство.  </a:t>
            </a:r>
            <a:r>
              <a:rPr lang="ru-RU" sz="1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Дублирование </a:t>
            </a:r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информации, дублирование поручений.</a:t>
            </a:r>
            <a:endParaRPr lang="ru-RU" sz="16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ятно 1 2"/>
          <p:cNvSpPr/>
          <p:nvPr/>
        </p:nvSpPr>
        <p:spPr>
          <a:xfrm>
            <a:off x="720006" y="539949"/>
            <a:ext cx="503940" cy="493363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23946" y="5349095"/>
            <a:ext cx="10153244" cy="457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Ожидание. </a:t>
            </a:r>
            <a:r>
              <a:rPr lang="ru-RU" sz="1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Ожидание </a:t>
            </a:r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согласований, ожидание опоздавших.</a:t>
            </a:r>
            <a:endParaRPr lang="ru-RU" sz="16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5594" y="3492277"/>
            <a:ext cx="10121596" cy="6423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Излишние запасы. </a:t>
            </a:r>
            <a:r>
              <a:rPr lang="ru-RU" sz="1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Накопление нерассмотренных </a:t>
            </a:r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вопросов. Хранение неиспользуемых документов. </a:t>
            </a:r>
            <a:endParaRPr lang="ru-RU" sz="16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691318" y="3563145"/>
            <a:ext cx="503940" cy="493363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23946" y="4420401"/>
            <a:ext cx="10153244" cy="6571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Избыточная обработка. </a:t>
            </a:r>
            <a:r>
              <a:rPr lang="ru-RU" sz="1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добавляющая ценности обработка информации, ненужные </a:t>
            </a:r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согласования.</a:t>
            </a:r>
            <a:endParaRPr lang="ru-RU" sz="16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ятно 1 7"/>
          <p:cNvSpPr/>
          <p:nvPr/>
        </p:nvSpPr>
        <p:spPr>
          <a:xfrm>
            <a:off x="597659" y="5375178"/>
            <a:ext cx="503940" cy="493363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55594" y="6058961"/>
            <a:ext cx="10121596" cy="457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Переделка. </a:t>
            </a:r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при подготовки материалов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616006" y="5998740"/>
            <a:ext cx="503940" cy="493363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3" name="Пятно 1 12"/>
          <p:cNvSpPr/>
          <p:nvPr/>
        </p:nvSpPr>
        <p:spPr>
          <a:xfrm>
            <a:off x="600644" y="4563277"/>
            <a:ext cx="503940" cy="493363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55594" y="2700189"/>
            <a:ext cx="10121596" cy="7093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Ненужная транспортировка. </a:t>
            </a:r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документов в ручную. Потеря времени в пути.</a:t>
            </a:r>
            <a:endParaRPr lang="ru-RU" sz="18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ятно 1 14"/>
          <p:cNvSpPr/>
          <p:nvPr/>
        </p:nvSpPr>
        <p:spPr>
          <a:xfrm>
            <a:off x="647998" y="2772197"/>
            <a:ext cx="503940" cy="493363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262822" y="1277129"/>
            <a:ext cx="10121596" cy="10715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Лишние движения.</a:t>
            </a:r>
            <a:r>
              <a:rPr lang="ru-RU" sz="1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Поиск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необходимой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информации. </a:t>
            </a:r>
            <a:r>
              <a:rPr lang="ru-RU" sz="1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Переписывание больших по объему документов.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Потеря времени на заполнение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бумажном носителе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lang="ru-RU" sz="16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ятно 1 16"/>
          <p:cNvSpPr/>
          <p:nvPr/>
        </p:nvSpPr>
        <p:spPr>
          <a:xfrm>
            <a:off x="720006" y="1620069"/>
            <a:ext cx="503940" cy="493363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0326" y="395933"/>
            <a:ext cx="41248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n/>
                <a:solidFill>
                  <a:srgbClr val="00B050"/>
                </a:solidFill>
                <a:latin typeface="Arial Black" panose="020B0A04020102020204" pitchFamily="34" charset="0"/>
              </a:rPr>
              <a:t>Пирамида проблем</a:t>
            </a:r>
          </a:p>
        </p:txBody>
      </p:sp>
      <p:sp>
        <p:nvSpPr>
          <p:cNvPr id="3" name="Блок-схема: извлечение 2"/>
          <p:cNvSpPr/>
          <p:nvPr/>
        </p:nvSpPr>
        <p:spPr>
          <a:xfrm>
            <a:off x="258912" y="919153"/>
            <a:ext cx="4997598" cy="5381436"/>
          </a:xfrm>
          <a:prstGeom prst="flowChartExtra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880245" y="1260029"/>
            <a:ext cx="4804187" cy="432048"/>
            <a:chOff x="2088239" y="639481"/>
            <a:chExt cx="5873887" cy="707069"/>
          </a:xfrm>
          <a:scene3d>
            <a:camera prst="orthographicFront"/>
            <a:lightRig rig="flat" dir="t"/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088239" y="639481"/>
              <a:ext cx="5873887" cy="509449"/>
            </a:xfrm>
            <a:prstGeom prst="roundRect">
              <a:avLst/>
            </a:prstGeom>
            <a:ln>
              <a:solidFill>
                <a:srgbClr val="0033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2113108" y="664350"/>
              <a:ext cx="5824149" cy="682200"/>
            </a:xfrm>
            <a:prstGeom prst="rect">
              <a:avLst/>
            </a:prstGeom>
            <a:ln>
              <a:solidFill>
                <a:srgbClr val="0033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just" defTabSz="8890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2000" b="1" kern="1200" dirty="0"/>
            </a:p>
            <a:p>
              <a:pPr lvl="0" algn="just" defTabSz="8890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b="1" kern="1200" dirty="0">
                  <a:solidFill>
                    <a:schemeClr val="accent3">
                      <a:lumMod val="50000"/>
                    </a:schemeClr>
                  </a:solidFill>
                </a:rPr>
                <a:t>Федеральный уровень – 0 проблем</a:t>
              </a:r>
            </a:p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1" kern="12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2898842" y="1908101"/>
            <a:ext cx="4805939" cy="432048"/>
            <a:chOff x="2088239" y="639481"/>
            <a:chExt cx="5873887" cy="707069"/>
          </a:xfrm>
          <a:scene3d>
            <a:camera prst="orthographicFront"/>
            <a:lightRig rig="flat" dir="t"/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2088239" y="639481"/>
              <a:ext cx="5873887" cy="509449"/>
            </a:xfrm>
            <a:prstGeom prst="roundRect">
              <a:avLst/>
            </a:prstGeom>
            <a:ln>
              <a:solidFill>
                <a:srgbClr val="0033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2113108" y="664350"/>
              <a:ext cx="5824149" cy="682200"/>
            </a:xfrm>
            <a:prstGeom prst="rect">
              <a:avLst/>
            </a:prstGeom>
            <a:ln>
              <a:solidFill>
                <a:srgbClr val="0033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just" defTabSz="8890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2000" b="1" kern="1200" dirty="0"/>
            </a:p>
            <a:p>
              <a:pPr lvl="0" algn="just" defTabSz="8890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b="1" kern="1200" dirty="0">
                  <a:solidFill>
                    <a:schemeClr val="accent3">
                      <a:lumMod val="50000"/>
                    </a:schemeClr>
                  </a:solidFill>
                </a:rPr>
                <a:t>Региональный уровень – 0 проблем</a:t>
              </a:r>
            </a:p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1" kern="1200" dirty="0"/>
            </a:p>
          </p:txBody>
        </p:sp>
      </p:grpSp>
      <p:sp>
        <p:nvSpPr>
          <p:cNvPr id="10" name="Скругленный прямоугольник 9"/>
          <p:cNvSpPr/>
          <p:nvPr/>
        </p:nvSpPr>
        <p:spPr>
          <a:xfrm>
            <a:off x="3456310" y="3204245"/>
            <a:ext cx="7950708" cy="3073544"/>
          </a:xfrm>
          <a:prstGeom prst="roundRect">
            <a:avLst/>
          </a:prstGeom>
          <a:ln w="57150">
            <a:solidFill>
              <a:srgbClr val="0033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</a:rPr>
              <a:t>Уровень </a:t>
            </a:r>
            <a:r>
              <a:rPr lang="ru-RU" b="1" u="sng" dirty="0">
                <a:solidFill>
                  <a:schemeClr val="accent3">
                    <a:lumMod val="50000"/>
                  </a:schemeClr>
                </a:solidFill>
              </a:rPr>
              <a:t>образовательной организации</a:t>
            </a:r>
          </a:p>
          <a:p>
            <a:pPr lvl="0" algn="ctr"/>
            <a:r>
              <a:rPr lang="ru-RU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Потеря времени педагогическим работником </a:t>
            </a:r>
          </a:p>
          <a:p>
            <a:pPr algn="ctr"/>
            <a:endParaRPr lang="ru-RU" sz="1400" b="1" dirty="0">
              <a:solidFill>
                <a:schemeClr val="accent3">
                  <a:lumMod val="50000"/>
                </a:schemeClr>
              </a:solidFill>
            </a:endParaRPr>
          </a:p>
          <a:p>
            <a:pPr lvl="0"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единых  для всех педагогов стандартов передачи информации</a:t>
            </a:r>
            <a:endParaRPr lang="ru-RU" sz="20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0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Лишние </a:t>
            </a:r>
            <a:r>
              <a:rPr lang="ru-RU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передвижения</a:t>
            </a:r>
          </a:p>
          <a:p>
            <a:pPr lvl="0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lvl="0" algn="ctr"/>
            <a:r>
              <a:rPr lang="ru-RU" sz="2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Неиспользование возможностей </a:t>
            </a:r>
            <a:r>
              <a:rPr lang="en-US" sz="2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u-RU" sz="2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-систем при составлении, согласовании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4"/>
          <p:cNvSpPr/>
          <p:nvPr/>
        </p:nvSpPr>
        <p:spPr>
          <a:xfrm>
            <a:off x="2952254" y="2427353"/>
            <a:ext cx="4752528" cy="416852"/>
          </a:xfrm>
          <a:prstGeom prst="rect">
            <a:avLst/>
          </a:prstGeom>
          <a:ln>
            <a:solidFill>
              <a:srgbClr val="003300"/>
            </a:solidFill>
          </a:ln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just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endParaRPr lang="ru-RU" sz="2000" b="1" kern="1200" dirty="0"/>
          </a:p>
          <a:p>
            <a:pPr lvl="0" algn="just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000" b="1" kern="1200" dirty="0">
                <a:solidFill>
                  <a:schemeClr val="accent3">
                    <a:lumMod val="50000"/>
                  </a:schemeClr>
                </a:solidFill>
              </a:rPr>
              <a:t>Муниципальный уровень – 0 проблем</a:t>
            </a:r>
          </a:p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b="1" kern="1200" dirty="0"/>
          </a:p>
        </p:txBody>
      </p:sp>
      <p:sp>
        <p:nvSpPr>
          <p:cNvPr id="12" name="Параллелограмм 11"/>
          <p:cNvSpPr/>
          <p:nvPr/>
        </p:nvSpPr>
        <p:spPr>
          <a:xfrm>
            <a:off x="3977466" y="3563145"/>
            <a:ext cx="435266" cy="427476"/>
          </a:xfrm>
          <a:prstGeom prst="parallelogram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3" name="Параллелограмм 12"/>
          <p:cNvSpPr/>
          <p:nvPr/>
        </p:nvSpPr>
        <p:spPr>
          <a:xfrm>
            <a:off x="3906028" y="4134649"/>
            <a:ext cx="435266" cy="371178"/>
          </a:xfrm>
          <a:prstGeom prst="parallelogram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14" name="Параллелограмм 13"/>
          <p:cNvSpPr/>
          <p:nvPr/>
        </p:nvSpPr>
        <p:spPr>
          <a:xfrm>
            <a:off x="3886749" y="4903698"/>
            <a:ext cx="435266" cy="388779"/>
          </a:xfrm>
          <a:prstGeom prst="parallelogram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15" name="Параллелограмм 14"/>
          <p:cNvSpPr/>
          <p:nvPr/>
        </p:nvSpPr>
        <p:spPr>
          <a:xfrm>
            <a:off x="3977466" y="5634847"/>
            <a:ext cx="435266" cy="485007"/>
          </a:xfrm>
          <a:prstGeom prst="parallelogram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4166</TotalTime>
  <Words>582</Words>
  <Application>Microsoft Office PowerPoint</Application>
  <PresentationFormat>Произвольный</PresentationFormat>
  <Paragraphs>170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Администрация Липецкой области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Киц А.</dc:creator>
  <cp:lastModifiedBy>user</cp:lastModifiedBy>
  <cp:revision>647</cp:revision>
  <cp:lastPrinted>2020-09-15T10:49:23Z</cp:lastPrinted>
  <dcterms:created xsi:type="dcterms:W3CDTF">2019-06-03T12:00:22Z</dcterms:created>
  <dcterms:modified xsi:type="dcterms:W3CDTF">2022-01-13T07:43:48Z</dcterms:modified>
</cp:coreProperties>
</file>